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sldIdLst>
    <p:sldId id="289" r:id="rId2"/>
    <p:sldId id="266" r:id="rId3"/>
    <p:sldId id="267" r:id="rId4"/>
    <p:sldId id="263" r:id="rId5"/>
    <p:sldId id="268" r:id="rId6"/>
    <p:sldId id="264" r:id="rId7"/>
    <p:sldId id="258" r:id="rId8"/>
    <p:sldId id="269" r:id="rId9"/>
    <p:sldId id="259" r:id="rId10"/>
    <p:sldId id="265" r:id="rId11"/>
    <p:sldId id="260" r:id="rId12"/>
    <p:sldId id="272" r:id="rId13"/>
    <p:sldId id="274" r:id="rId14"/>
    <p:sldId id="261" r:id="rId15"/>
    <p:sldId id="275" r:id="rId16"/>
    <p:sldId id="276" r:id="rId17"/>
    <p:sldId id="277" r:id="rId18"/>
    <p:sldId id="280" r:id="rId19"/>
    <p:sldId id="285" r:id="rId20"/>
    <p:sldId id="290" r:id="rId21"/>
    <p:sldId id="291" r:id="rId22"/>
    <p:sldId id="292" r:id="rId23"/>
    <p:sldId id="282" r:id="rId24"/>
    <p:sldId id="28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07" d="100"/>
          <a:sy n="107" d="100"/>
        </p:scale>
        <p:origin x="-102"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543994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419603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908809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821969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91720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481579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224898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351061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769698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48819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820393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2/3/2020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2915229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duarte@unizar.es"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mfeijoo@unizar.e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ec.europa.eu/research/swafs/pdf/pub_rri/rri_indicators_final_version.pdf"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ec.europa.eu/eurostat/web/sdi/indicators" TargetMode="External"/><Relationship Id="rId2" Type="http://schemas.openxmlformats.org/officeDocument/2006/relationships/image" Target="../media/image15.emf"/><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mailto:rduarte@unizar.es"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mfeijoo@unizar.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ec.europa.eu/eip/agriculture/sites/agri-eip/files/innovation-pocket-book_en.pdf" TargetMode="External"/><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hyperlink" Target="https://ec.europa.eu/eurostat/statistics-explained/pdfscache/50348.pdf"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hyperlink" Target="http://ec.europa.eu/research/swafs/pdf/pub_rri/rri_indicators_final_version.pdf"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xmlns="" id="{9BC82D9E-B126-4476-952E-00EE12473BE3}"/>
              </a:ext>
            </a:extLst>
          </p:cNvPr>
          <p:cNvSpPr>
            <a:spLocks noGrp="1"/>
          </p:cNvSpPr>
          <p:nvPr>
            <p:ph type="ctrTitle"/>
          </p:nvPr>
        </p:nvSpPr>
        <p:spPr>
          <a:xfrm>
            <a:off x="3043403" y="1104982"/>
            <a:ext cx="6105194" cy="2031055"/>
          </a:xfrm>
        </p:spPr>
        <p:txBody>
          <a:bodyPr>
            <a:normAutofit/>
          </a:bodyPr>
          <a:lstStyle/>
          <a:p>
            <a:r>
              <a:rPr lang="es-ES" sz="4700" dirty="0">
                <a:solidFill>
                  <a:srgbClr val="FFFFFF"/>
                </a:solidFill>
              </a:rPr>
              <a:t>Impacto </a:t>
            </a:r>
            <a:r>
              <a:rPr lang="es-ES" sz="4700" dirty="0" smtClean="0">
                <a:solidFill>
                  <a:srgbClr val="FFFFFF"/>
                </a:solidFill>
              </a:rPr>
              <a:t>económico, social y ambiental en </a:t>
            </a:r>
            <a:r>
              <a:rPr lang="es-ES" sz="4700" dirty="0">
                <a:solidFill>
                  <a:srgbClr val="FFFFFF"/>
                </a:solidFill>
              </a:rPr>
              <a:t>los proyectos de </a:t>
            </a:r>
            <a:r>
              <a:rPr lang="es-ES" sz="4700" dirty="0" err="1" smtClean="0">
                <a:solidFill>
                  <a:srgbClr val="FFFFFF"/>
                </a:solidFill>
              </a:rPr>
              <a:t>I+D+i</a:t>
            </a:r>
            <a:endParaRPr lang="es-ES" sz="4700" dirty="0">
              <a:solidFill>
                <a:srgbClr val="FFFFFF"/>
              </a:solidFill>
            </a:endParaRPr>
          </a:p>
        </p:txBody>
      </p:sp>
      <p:sp>
        <p:nvSpPr>
          <p:cNvPr id="3" name="Subtítulo 2">
            <a:extLst>
              <a:ext uri="{FF2B5EF4-FFF2-40B4-BE49-F238E27FC236}">
                <a16:creationId xmlns:a16="http://schemas.microsoft.com/office/drawing/2014/main" xmlns="" id="{FCD897DD-796E-4096-8CF9-97F60E4BA2CC}"/>
              </a:ext>
            </a:extLst>
          </p:cNvPr>
          <p:cNvSpPr>
            <a:spLocks noGrp="1"/>
          </p:cNvSpPr>
          <p:nvPr>
            <p:ph type="subTitle" idx="1"/>
          </p:nvPr>
        </p:nvSpPr>
        <p:spPr>
          <a:xfrm>
            <a:off x="2878037" y="3087960"/>
            <a:ext cx="6105194" cy="682079"/>
          </a:xfrm>
        </p:spPr>
        <p:txBody>
          <a:bodyPr>
            <a:noAutofit/>
          </a:bodyPr>
          <a:lstStyle/>
          <a:p>
            <a:r>
              <a:rPr lang="es-ES" sz="2600" b="1" dirty="0">
                <a:solidFill>
                  <a:srgbClr val="FFFFFF"/>
                </a:solidFill>
              </a:rPr>
              <a:t>Rosa </a:t>
            </a:r>
            <a:r>
              <a:rPr lang="es-ES" sz="2600" b="1" dirty="0" smtClean="0">
                <a:solidFill>
                  <a:srgbClr val="FFFFFF"/>
                </a:solidFill>
              </a:rPr>
              <a:t>Duarte </a:t>
            </a:r>
            <a:r>
              <a:rPr lang="es-ES" sz="2600" b="1" dirty="0">
                <a:solidFill>
                  <a:srgbClr val="FFFFFF"/>
                </a:solidFill>
              </a:rPr>
              <a:t>y </a:t>
            </a:r>
            <a:r>
              <a:rPr lang="es-ES" sz="2600" b="1" dirty="0" smtClean="0">
                <a:solidFill>
                  <a:srgbClr val="FFFFFF"/>
                </a:solidFill>
              </a:rPr>
              <a:t>Marisa </a:t>
            </a:r>
            <a:r>
              <a:rPr lang="es-ES" sz="2600" b="1" dirty="0" err="1" smtClean="0">
                <a:solidFill>
                  <a:srgbClr val="FFFFFF"/>
                </a:solidFill>
              </a:rPr>
              <a:t>Feijóo</a:t>
            </a:r>
            <a:r>
              <a:rPr lang="es-ES" sz="2600" b="1" dirty="0" smtClean="0">
                <a:solidFill>
                  <a:srgbClr val="FFFFFF"/>
                </a:solidFill>
              </a:rPr>
              <a:t> </a:t>
            </a:r>
            <a:endParaRPr lang="es-ES" sz="2600" b="1" dirty="0">
              <a:solidFill>
                <a:srgbClr val="FFFFFF"/>
              </a:solidFill>
            </a:endParaRPr>
          </a:p>
          <a:p>
            <a:r>
              <a:rPr lang="es-ES" sz="2600" dirty="0" smtClean="0">
                <a:solidFill>
                  <a:srgbClr val="FFFFFF"/>
                </a:solidFill>
              </a:rPr>
              <a:t>(Grupo de investigación </a:t>
            </a:r>
            <a:r>
              <a:rPr lang="es-ES" sz="2600" b="1" dirty="0" smtClean="0">
                <a:solidFill>
                  <a:srgbClr val="FFFFFF"/>
                </a:solidFill>
              </a:rPr>
              <a:t>Crecimiento, Demanda y Recursos Naturales </a:t>
            </a:r>
            <a:r>
              <a:rPr lang="es-ES" sz="2600" dirty="0" smtClean="0">
                <a:solidFill>
                  <a:srgbClr val="FFFFFF"/>
                </a:solidFill>
              </a:rPr>
              <a:t>CREDENAT_S40-R17)</a:t>
            </a:r>
            <a:endParaRPr lang="es-ES" sz="2600" dirty="0">
              <a:solidFill>
                <a:srgbClr val="FFFFFF"/>
              </a:solidFill>
            </a:endParaRPr>
          </a:p>
          <a:p>
            <a:r>
              <a:rPr lang="es-ES" sz="2600" dirty="0">
                <a:solidFill>
                  <a:srgbClr val="FFFFFF"/>
                </a:solidFill>
              </a:rPr>
              <a:t>Departamento de A</a:t>
            </a:r>
            <a:r>
              <a:rPr lang="es-ES" sz="2600" dirty="0" smtClean="0">
                <a:solidFill>
                  <a:srgbClr val="FFFFFF"/>
                </a:solidFill>
              </a:rPr>
              <a:t>nálisis Económico</a:t>
            </a:r>
          </a:p>
          <a:p>
            <a:r>
              <a:rPr lang="es-ES" sz="2600" dirty="0" smtClean="0">
                <a:solidFill>
                  <a:srgbClr val="FFFFFF"/>
                </a:solidFill>
              </a:rPr>
              <a:t>UNIZAR-IA2</a:t>
            </a:r>
          </a:p>
          <a:p>
            <a:r>
              <a:rPr lang="es-ES" sz="2600" dirty="0" smtClean="0">
                <a:solidFill>
                  <a:srgbClr val="FF0000"/>
                </a:solidFill>
                <a:hlinkClick r:id="rId3"/>
              </a:rPr>
              <a:t>rduarte@unizar.es</a:t>
            </a:r>
            <a:endParaRPr lang="es-ES" sz="2600" dirty="0" smtClean="0">
              <a:solidFill>
                <a:srgbClr val="FF0000"/>
              </a:solidFill>
            </a:endParaRPr>
          </a:p>
          <a:p>
            <a:r>
              <a:rPr lang="es-ES" sz="2600" dirty="0" smtClean="0">
                <a:solidFill>
                  <a:srgbClr val="FF0000"/>
                </a:solidFill>
                <a:hlinkClick r:id="rId4"/>
              </a:rPr>
              <a:t>mfeijoo@unizar.es</a:t>
            </a:r>
            <a:endParaRPr lang="es-ES" sz="2600" dirty="0" smtClean="0">
              <a:solidFill>
                <a:srgbClr val="FF0000"/>
              </a:solidFill>
            </a:endParaRPr>
          </a:p>
          <a:p>
            <a:endParaRPr lang="es-ES" sz="2600" dirty="0">
              <a:solidFill>
                <a:srgbClr val="FFFFFF"/>
              </a:solidFill>
            </a:endParaRPr>
          </a:p>
        </p:txBody>
      </p:sp>
    </p:spTree>
    <p:extLst>
      <p:ext uri="{BB962C8B-B14F-4D97-AF65-F5344CB8AC3E}">
        <p14:creationId xmlns:p14="http://schemas.microsoft.com/office/powerpoint/2010/main" val="2373767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CF231D20-0B70-43DC-BAF9-FF049F9B781D}"/>
              </a:ext>
            </a:extLst>
          </p:cNvPr>
          <p:cNvSpPr/>
          <p:nvPr/>
        </p:nvSpPr>
        <p:spPr>
          <a:xfrm>
            <a:off x="402455" y="375016"/>
            <a:ext cx="11458112" cy="3416320"/>
          </a:xfrm>
          <a:prstGeom prst="rect">
            <a:avLst/>
          </a:prstGeom>
        </p:spPr>
        <p:txBody>
          <a:bodyPr wrap="square">
            <a:spAutoFit/>
          </a:bodyPr>
          <a:lstStyle/>
          <a:p>
            <a:pPr>
              <a:lnSpc>
                <a:spcPct val="150000"/>
              </a:lnSpc>
            </a:pPr>
            <a:r>
              <a:rPr lang="en-US" b="1" dirty="0">
                <a:solidFill>
                  <a:srgbClr val="000000"/>
                </a:solidFill>
              </a:rPr>
              <a:t>Specific approaches and cross-cutting issues </a:t>
            </a:r>
            <a:endParaRPr lang="en-US" dirty="0">
              <a:solidFill>
                <a:srgbClr val="000000"/>
              </a:solidFill>
            </a:endParaRPr>
          </a:p>
          <a:p>
            <a:pPr>
              <a:lnSpc>
                <a:spcPct val="150000"/>
              </a:lnSpc>
            </a:pPr>
            <a:r>
              <a:rPr lang="en-US" dirty="0" smtClean="0">
                <a:solidFill>
                  <a:srgbClr val="000000"/>
                </a:solidFill>
              </a:rPr>
              <a:t>- Inputs </a:t>
            </a:r>
            <a:r>
              <a:rPr lang="en-US" dirty="0">
                <a:solidFill>
                  <a:srgbClr val="000000"/>
                </a:solidFill>
              </a:rPr>
              <a:t>from the </a:t>
            </a:r>
            <a:r>
              <a:rPr lang="en-US" b="1" dirty="0">
                <a:solidFill>
                  <a:srgbClr val="000000"/>
                </a:solidFill>
              </a:rPr>
              <a:t>Social Sciences and Humanities </a:t>
            </a:r>
            <a:r>
              <a:rPr lang="en-US" dirty="0">
                <a:solidFill>
                  <a:srgbClr val="000000"/>
                </a:solidFill>
              </a:rPr>
              <a:t>will be relevant to tackle the complex challenges addressed in the 2018-2020 Work </a:t>
            </a:r>
            <a:r>
              <a:rPr lang="en-US" dirty="0" err="1" smtClean="0">
                <a:solidFill>
                  <a:srgbClr val="000000"/>
                </a:solidFill>
              </a:rPr>
              <a:t>Programme</a:t>
            </a:r>
            <a:r>
              <a:rPr lang="en-US" dirty="0" smtClean="0">
                <a:solidFill>
                  <a:srgbClr val="000000"/>
                </a:solidFill>
              </a:rPr>
              <a:t>. </a:t>
            </a:r>
            <a:endParaRPr lang="en-US" dirty="0">
              <a:solidFill>
                <a:srgbClr val="000000"/>
              </a:solidFill>
            </a:endParaRPr>
          </a:p>
          <a:p>
            <a:pPr>
              <a:lnSpc>
                <a:spcPct val="150000"/>
              </a:lnSpc>
            </a:pPr>
            <a:r>
              <a:rPr lang="en-US" dirty="0" smtClean="0">
                <a:solidFill>
                  <a:srgbClr val="000000"/>
                </a:solidFill>
              </a:rPr>
              <a:t>- This </a:t>
            </a:r>
            <a:r>
              <a:rPr lang="en-US" dirty="0">
                <a:solidFill>
                  <a:srgbClr val="000000"/>
                </a:solidFill>
              </a:rPr>
              <a:t>work </a:t>
            </a:r>
            <a:r>
              <a:rPr lang="en-US" dirty="0" err="1">
                <a:solidFill>
                  <a:srgbClr val="000000"/>
                </a:solidFill>
              </a:rPr>
              <a:t>programme</a:t>
            </a:r>
            <a:r>
              <a:rPr lang="en-US" dirty="0">
                <a:solidFill>
                  <a:srgbClr val="000000"/>
                </a:solidFill>
              </a:rPr>
              <a:t> includes topics where it is relevant to look at the </a:t>
            </a:r>
            <a:r>
              <a:rPr lang="en-US" b="1" dirty="0">
                <a:solidFill>
                  <a:srgbClr val="000000"/>
                </a:solidFill>
              </a:rPr>
              <a:t>gender dimension </a:t>
            </a:r>
            <a:r>
              <a:rPr lang="en-US" dirty="0">
                <a:solidFill>
                  <a:srgbClr val="000000"/>
                </a:solidFill>
              </a:rPr>
              <a:t>in research content. Research and innovation activities should </a:t>
            </a:r>
            <a:r>
              <a:rPr lang="en-US" b="1" dirty="0">
                <a:solidFill>
                  <a:srgbClr val="000000"/>
                </a:solidFill>
              </a:rPr>
              <a:t>explore, </a:t>
            </a:r>
            <a:r>
              <a:rPr lang="en-US" b="1" dirty="0" err="1">
                <a:solidFill>
                  <a:srgbClr val="000000"/>
                </a:solidFill>
              </a:rPr>
              <a:t>analyse</a:t>
            </a:r>
            <a:r>
              <a:rPr lang="en-US" b="1" dirty="0">
                <a:solidFill>
                  <a:srgbClr val="000000"/>
                </a:solidFill>
              </a:rPr>
              <a:t>, and address possible sex and gender differences</a:t>
            </a:r>
          </a:p>
          <a:p>
            <a:pPr>
              <a:lnSpc>
                <a:spcPct val="150000"/>
              </a:lnSpc>
            </a:pPr>
            <a:r>
              <a:rPr lang="en-US" dirty="0" smtClean="0"/>
              <a:t>- The </a:t>
            </a:r>
            <a:r>
              <a:rPr lang="en-US" dirty="0"/>
              <a:t>concept of </a:t>
            </a:r>
            <a:r>
              <a:rPr lang="en-US" b="1" dirty="0"/>
              <a:t>Responsible Research and Innovation </a:t>
            </a:r>
            <a:r>
              <a:rPr lang="en-US" dirty="0"/>
              <a:t>(RRI) underpins this work </a:t>
            </a:r>
            <a:r>
              <a:rPr lang="en-US" dirty="0" err="1"/>
              <a:t>programme</a:t>
            </a:r>
            <a:r>
              <a:rPr lang="en-US" dirty="0"/>
              <a:t>, aiming to align research and innovation to the values, needs and expectations of society.</a:t>
            </a:r>
          </a:p>
          <a:p>
            <a:pPr>
              <a:lnSpc>
                <a:spcPct val="150000"/>
              </a:lnSpc>
            </a:pPr>
            <a:r>
              <a:rPr lang="en-US" dirty="0" smtClean="0">
                <a:solidFill>
                  <a:srgbClr val="000000"/>
                </a:solidFill>
              </a:rPr>
              <a:t>- Multi-actor </a:t>
            </a:r>
            <a:r>
              <a:rPr lang="en-US" dirty="0">
                <a:solidFill>
                  <a:srgbClr val="000000"/>
                </a:solidFill>
              </a:rPr>
              <a:t>approach: </a:t>
            </a:r>
            <a:r>
              <a:rPr lang="es-ES" b="1" dirty="0"/>
              <a:t>"</a:t>
            </a:r>
            <a:r>
              <a:rPr lang="es-ES" b="1" dirty="0" err="1"/>
              <a:t>co-creation</a:t>
            </a:r>
            <a:r>
              <a:rPr lang="es-ES" b="1" dirty="0"/>
              <a:t>"</a:t>
            </a:r>
            <a:r>
              <a:rPr lang="en-US" b="1" dirty="0">
                <a:solidFill>
                  <a:srgbClr val="000000"/>
                </a:solidFill>
              </a:rPr>
              <a:t> </a:t>
            </a:r>
            <a:endParaRPr lang="es-ES" b="1" dirty="0"/>
          </a:p>
        </p:txBody>
      </p:sp>
      <p:sp>
        <p:nvSpPr>
          <p:cNvPr id="3" name="CuadroTexto 2">
            <a:extLst>
              <a:ext uri="{FF2B5EF4-FFF2-40B4-BE49-F238E27FC236}">
                <a16:creationId xmlns:a16="http://schemas.microsoft.com/office/drawing/2014/main" xmlns="" id="{9D5B9C5B-24D1-4C10-AFD1-9CA2249EFF2F}"/>
              </a:ext>
            </a:extLst>
          </p:cNvPr>
          <p:cNvSpPr txBox="1"/>
          <p:nvPr/>
        </p:nvSpPr>
        <p:spPr>
          <a:xfrm>
            <a:off x="506027" y="2914065"/>
            <a:ext cx="11390050" cy="646331"/>
          </a:xfrm>
          <a:prstGeom prst="rect">
            <a:avLst/>
          </a:prstGeom>
          <a:noFill/>
        </p:spPr>
        <p:txBody>
          <a:bodyPr wrap="square" rtlCol="0">
            <a:spAutoFit/>
          </a:bodyPr>
          <a:lstStyle/>
          <a:p>
            <a:endParaRPr lang="es-ES" dirty="0"/>
          </a:p>
          <a:p>
            <a:endParaRPr lang="es-ES" dirty="0"/>
          </a:p>
        </p:txBody>
      </p:sp>
      <p:sp>
        <p:nvSpPr>
          <p:cNvPr id="4" name="3 Rectángulo"/>
          <p:cNvSpPr/>
          <p:nvPr/>
        </p:nvSpPr>
        <p:spPr>
          <a:xfrm>
            <a:off x="506027" y="4033071"/>
            <a:ext cx="11172548" cy="216982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50000"/>
              </a:lnSpc>
            </a:pPr>
            <a:r>
              <a:rPr lang="es-ES" b="1" dirty="0" smtClean="0">
                <a:solidFill>
                  <a:schemeClr val="accent6">
                    <a:lumMod val="50000"/>
                  </a:schemeClr>
                </a:solidFill>
              </a:rPr>
              <a:t>Impactos socioeconómicos medibles</a:t>
            </a:r>
          </a:p>
          <a:p>
            <a:pPr>
              <a:lnSpc>
                <a:spcPct val="150000"/>
              </a:lnSpc>
            </a:pPr>
            <a:r>
              <a:rPr lang="es-ES" b="1" dirty="0" smtClean="0">
                <a:solidFill>
                  <a:schemeClr val="accent6">
                    <a:lumMod val="50000"/>
                  </a:schemeClr>
                </a:solidFill>
              </a:rPr>
              <a:t>Referencia a los impactos a medio </a:t>
            </a:r>
            <a:r>
              <a:rPr lang="es-ES" b="1" dirty="0">
                <a:solidFill>
                  <a:schemeClr val="accent6">
                    <a:lumMod val="50000"/>
                  </a:schemeClr>
                </a:solidFill>
              </a:rPr>
              <a:t>y largo plazo, más allá de la duración del proyecto</a:t>
            </a:r>
            <a:r>
              <a:rPr lang="es-ES" b="1" dirty="0" smtClean="0">
                <a:solidFill>
                  <a:schemeClr val="accent6">
                    <a:lumMod val="50000"/>
                  </a:schemeClr>
                </a:solidFill>
              </a:rPr>
              <a:t>.</a:t>
            </a:r>
          </a:p>
          <a:p>
            <a:pPr>
              <a:lnSpc>
                <a:spcPct val="150000"/>
              </a:lnSpc>
            </a:pPr>
            <a:r>
              <a:rPr lang="es-ES" b="1" dirty="0" smtClean="0">
                <a:solidFill>
                  <a:schemeClr val="accent6">
                    <a:lumMod val="50000"/>
                  </a:schemeClr>
                </a:solidFill>
              </a:rPr>
              <a:t>Impactos más allá del ámbito regional o nacional (dimensión europea) </a:t>
            </a:r>
          </a:p>
          <a:p>
            <a:pPr>
              <a:lnSpc>
                <a:spcPct val="150000"/>
              </a:lnSpc>
            </a:pPr>
            <a:r>
              <a:rPr lang="es-ES" b="1" dirty="0" smtClean="0">
                <a:solidFill>
                  <a:schemeClr val="accent6">
                    <a:lumMod val="50000"/>
                  </a:schemeClr>
                </a:solidFill>
              </a:rPr>
              <a:t>Identificación de barreras ligadas a los marcos regulatorios, condicionantes territoriales, etc.</a:t>
            </a:r>
          </a:p>
          <a:p>
            <a:pPr>
              <a:lnSpc>
                <a:spcPct val="150000"/>
              </a:lnSpc>
            </a:pPr>
            <a:r>
              <a:rPr lang="es-ES" b="1" dirty="0" smtClean="0">
                <a:solidFill>
                  <a:schemeClr val="accent6">
                    <a:lumMod val="50000"/>
                  </a:schemeClr>
                </a:solidFill>
              </a:rPr>
              <a:t>Implicación efectiva de los </a:t>
            </a:r>
            <a:r>
              <a:rPr lang="es-ES" b="1" dirty="0" err="1" smtClean="0">
                <a:solidFill>
                  <a:schemeClr val="accent6">
                    <a:lumMod val="50000"/>
                  </a:schemeClr>
                </a:solidFill>
              </a:rPr>
              <a:t>stakeholders</a:t>
            </a:r>
            <a:r>
              <a:rPr lang="es-ES" b="1" dirty="0" smtClean="0">
                <a:solidFill>
                  <a:schemeClr val="accent6">
                    <a:lumMod val="50000"/>
                  </a:schemeClr>
                </a:solidFill>
              </a:rPr>
              <a:t> “</a:t>
            </a:r>
            <a:r>
              <a:rPr lang="es-ES" b="1" dirty="0" err="1" smtClean="0">
                <a:solidFill>
                  <a:schemeClr val="accent6">
                    <a:lumMod val="50000"/>
                  </a:schemeClr>
                </a:solidFill>
              </a:rPr>
              <a:t>co</a:t>
            </a:r>
            <a:r>
              <a:rPr lang="es-ES" b="1" dirty="0" smtClean="0">
                <a:solidFill>
                  <a:schemeClr val="accent6">
                    <a:lumMod val="50000"/>
                  </a:schemeClr>
                </a:solidFill>
              </a:rPr>
              <a:t>-creación” </a:t>
            </a:r>
            <a:endParaRPr lang="es-ES" b="1" dirty="0">
              <a:solidFill>
                <a:schemeClr val="accent6">
                  <a:lumMod val="50000"/>
                </a:schemeClr>
              </a:solidFill>
            </a:endParaRPr>
          </a:p>
        </p:txBody>
      </p:sp>
    </p:spTree>
    <p:extLst>
      <p:ext uri="{BB962C8B-B14F-4D97-AF65-F5344CB8AC3E}">
        <p14:creationId xmlns:p14="http://schemas.microsoft.com/office/powerpoint/2010/main" val="64622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543" y="2938950"/>
            <a:ext cx="9172575"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ángulo 2">
            <a:extLst>
              <a:ext uri="{FF2B5EF4-FFF2-40B4-BE49-F238E27FC236}">
                <a16:creationId xmlns:a16="http://schemas.microsoft.com/office/drawing/2014/main" xmlns="" id="{1A7181A7-B7C5-41BB-A9C8-2AE277B4BCAB}"/>
              </a:ext>
            </a:extLst>
          </p:cNvPr>
          <p:cNvSpPr/>
          <p:nvPr/>
        </p:nvSpPr>
        <p:spPr>
          <a:xfrm>
            <a:off x="313681" y="332968"/>
            <a:ext cx="11182903" cy="769441"/>
          </a:xfrm>
          <a:prstGeom prst="rect">
            <a:avLst/>
          </a:prstGeom>
        </p:spPr>
        <p:txBody>
          <a:bodyPr wrap="square">
            <a:spAutoFit/>
          </a:bodyPr>
          <a:lstStyle/>
          <a:p>
            <a:r>
              <a:rPr lang="es-ES" sz="2200" b="1" dirty="0"/>
              <a:t>IMPACTO</a:t>
            </a:r>
            <a:r>
              <a:rPr lang="es-ES" sz="2200" dirty="0"/>
              <a:t>=</a:t>
            </a:r>
            <a:r>
              <a:rPr lang="es-ES" sz="2200" b="1" dirty="0"/>
              <a:t>cambio</a:t>
            </a:r>
            <a:r>
              <a:rPr lang="es-ES" sz="2200" dirty="0"/>
              <a:t> –positivo o negativo– que resulta de la puesta en marcha de un conjunto de servicios o actividades </a:t>
            </a:r>
            <a:r>
              <a:rPr lang="es-ES" sz="2200" b="1" dirty="0"/>
              <a:t>en un determinado contexto social y ambiental</a:t>
            </a:r>
            <a:r>
              <a:rPr lang="es-ES" sz="2200" dirty="0"/>
              <a:t>. </a:t>
            </a:r>
            <a:r>
              <a:rPr lang="es-ES" sz="2200" dirty="0" smtClean="0"/>
              <a:t>(</a:t>
            </a:r>
            <a:r>
              <a:rPr lang="es-ES" sz="2200" dirty="0"/>
              <a:t>Sophie </a:t>
            </a:r>
            <a:r>
              <a:rPr lang="es-ES" sz="2200" dirty="0" err="1"/>
              <a:t>Robbin</a:t>
            </a:r>
            <a:r>
              <a:rPr lang="es-ES" sz="2200" dirty="0"/>
              <a:t>, 2003)</a:t>
            </a:r>
          </a:p>
        </p:txBody>
      </p:sp>
      <p:sp>
        <p:nvSpPr>
          <p:cNvPr id="8" name="7 CuadroTexto"/>
          <p:cNvSpPr txBox="1"/>
          <p:nvPr/>
        </p:nvSpPr>
        <p:spPr>
          <a:xfrm>
            <a:off x="313681" y="1376039"/>
            <a:ext cx="10999434" cy="1200329"/>
          </a:xfrm>
          <a:prstGeom prst="rect">
            <a:avLst/>
          </a:prstGeom>
          <a:noFill/>
        </p:spPr>
        <p:txBody>
          <a:bodyPr wrap="square" rtlCol="0">
            <a:spAutoFit/>
          </a:bodyPr>
          <a:lstStyle/>
          <a:p>
            <a:r>
              <a:rPr lang="es-ES" sz="2400" i="1" dirty="0" smtClean="0"/>
              <a:t>Clark et. al. (2004): </a:t>
            </a:r>
            <a:r>
              <a:rPr lang="es-ES" sz="2400" dirty="0" err="1" smtClean="0"/>
              <a:t>By</a:t>
            </a:r>
            <a:r>
              <a:rPr lang="es-ES" sz="2400" dirty="0" smtClean="0"/>
              <a:t> </a:t>
            </a:r>
            <a:r>
              <a:rPr lang="es-ES" sz="2400" dirty="0" err="1" smtClean="0"/>
              <a:t>impact</a:t>
            </a:r>
            <a:r>
              <a:rPr lang="es-ES" sz="2400" dirty="0" smtClean="0"/>
              <a:t> </a:t>
            </a:r>
            <a:r>
              <a:rPr lang="es-ES" sz="2400" dirty="0" err="1" smtClean="0"/>
              <a:t>we</a:t>
            </a:r>
            <a:r>
              <a:rPr lang="es-ES" sz="2400" dirty="0" smtClean="0"/>
              <a:t> mean </a:t>
            </a:r>
            <a:r>
              <a:rPr lang="es-ES" sz="2400" dirty="0" err="1" smtClean="0"/>
              <a:t>the</a:t>
            </a:r>
            <a:r>
              <a:rPr lang="es-ES" sz="2400" dirty="0" smtClean="0"/>
              <a:t> </a:t>
            </a:r>
            <a:r>
              <a:rPr lang="es-ES" sz="2400" dirty="0" err="1" smtClean="0"/>
              <a:t>proportion</a:t>
            </a:r>
            <a:r>
              <a:rPr lang="es-ES" sz="2400" dirty="0" smtClean="0"/>
              <a:t> of </a:t>
            </a:r>
            <a:r>
              <a:rPr lang="es-ES" sz="2400" dirty="0" err="1" smtClean="0"/>
              <a:t>the</a:t>
            </a:r>
            <a:r>
              <a:rPr lang="es-ES" sz="2400" dirty="0" smtClean="0"/>
              <a:t> total </a:t>
            </a:r>
            <a:r>
              <a:rPr lang="es-ES" sz="2400" dirty="0" err="1" smtClean="0"/>
              <a:t>outcome</a:t>
            </a:r>
            <a:r>
              <a:rPr lang="es-ES" sz="2400" dirty="0" smtClean="0"/>
              <a:t> </a:t>
            </a:r>
            <a:r>
              <a:rPr lang="es-ES" sz="2400" dirty="0" err="1" smtClean="0"/>
              <a:t>that</a:t>
            </a:r>
            <a:r>
              <a:rPr lang="es-ES" sz="2400" dirty="0" smtClean="0"/>
              <a:t> </a:t>
            </a:r>
            <a:r>
              <a:rPr lang="es-ES" sz="2400" dirty="0" err="1" smtClean="0"/>
              <a:t>happened</a:t>
            </a:r>
            <a:r>
              <a:rPr lang="es-ES" sz="2400" dirty="0" smtClean="0"/>
              <a:t> as a </a:t>
            </a:r>
            <a:r>
              <a:rPr lang="es-ES" sz="2400" dirty="0" err="1" smtClean="0"/>
              <a:t>result</a:t>
            </a:r>
            <a:r>
              <a:rPr lang="es-ES" sz="2400" dirty="0" smtClean="0"/>
              <a:t> of </a:t>
            </a:r>
            <a:r>
              <a:rPr lang="es-ES" sz="2400" dirty="0" err="1" smtClean="0"/>
              <a:t>the</a:t>
            </a:r>
            <a:r>
              <a:rPr lang="es-ES" sz="2400" dirty="0" smtClean="0"/>
              <a:t> </a:t>
            </a:r>
            <a:r>
              <a:rPr lang="es-ES" sz="2400" dirty="0" err="1" smtClean="0"/>
              <a:t>activity</a:t>
            </a:r>
            <a:r>
              <a:rPr lang="es-ES" sz="2400" dirty="0" smtClean="0"/>
              <a:t> of </a:t>
            </a:r>
            <a:r>
              <a:rPr lang="es-ES" sz="2400" dirty="0" err="1" smtClean="0"/>
              <a:t>the</a:t>
            </a:r>
            <a:r>
              <a:rPr lang="es-ES" sz="2400" dirty="0" smtClean="0"/>
              <a:t> </a:t>
            </a:r>
            <a:r>
              <a:rPr lang="es-ES" sz="2400" dirty="0" err="1" smtClean="0"/>
              <a:t>venture</a:t>
            </a:r>
            <a:r>
              <a:rPr lang="es-ES" sz="2400" dirty="0" smtClean="0"/>
              <a:t>, </a:t>
            </a:r>
            <a:r>
              <a:rPr lang="es-ES" sz="2400" dirty="0" err="1" smtClean="0"/>
              <a:t>above</a:t>
            </a:r>
            <a:r>
              <a:rPr lang="es-ES" sz="2400" dirty="0" smtClean="0"/>
              <a:t> and </a:t>
            </a:r>
            <a:r>
              <a:rPr lang="es-ES" sz="2400" dirty="0" err="1" smtClean="0"/>
              <a:t>beyond</a:t>
            </a:r>
            <a:r>
              <a:rPr lang="es-ES" sz="2400" dirty="0" smtClean="0"/>
              <a:t> </a:t>
            </a:r>
            <a:r>
              <a:rPr lang="es-ES" sz="2400" dirty="0" err="1" smtClean="0"/>
              <a:t>what</a:t>
            </a:r>
            <a:r>
              <a:rPr lang="es-ES" sz="2400" dirty="0" smtClean="0"/>
              <a:t> </a:t>
            </a:r>
            <a:r>
              <a:rPr lang="es-ES" sz="2400" dirty="0" err="1" smtClean="0"/>
              <a:t>would</a:t>
            </a:r>
            <a:r>
              <a:rPr lang="es-ES" sz="2400" dirty="0" smtClean="0"/>
              <a:t> </a:t>
            </a:r>
            <a:r>
              <a:rPr lang="es-ES" sz="2400" dirty="0" err="1" smtClean="0"/>
              <a:t>have</a:t>
            </a:r>
            <a:r>
              <a:rPr lang="es-ES" sz="2400" dirty="0" smtClean="0"/>
              <a:t> </a:t>
            </a:r>
            <a:r>
              <a:rPr lang="es-ES" sz="2400" dirty="0" err="1" smtClean="0"/>
              <a:t>happened</a:t>
            </a:r>
            <a:r>
              <a:rPr lang="es-ES" sz="2400" dirty="0" smtClean="0"/>
              <a:t> </a:t>
            </a:r>
            <a:r>
              <a:rPr lang="es-ES" sz="2400" dirty="0" err="1" smtClean="0"/>
              <a:t>anyway</a:t>
            </a:r>
            <a:r>
              <a:rPr lang="es-ES" sz="2400" dirty="0" smtClean="0"/>
              <a:t> (Social and </a:t>
            </a:r>
            <a:r>
              <a:rPr lang="es-ES" sz="2400" dirty="0" err="1" smtClean="0"/>
              <a:t>economic</a:t>
            </a:r>
            <a:r>
              <a:rPr lang="es-ES" sz="2400" dirty="0" smtClean="0"/>
              <a:t> </a:t>
            </a:r>
            <a:r>
              <a:rPr lang="es-ES" sz="2400" dirty="0" err="1" smtClean="0"/>
              <a:t>impacts</a:t>
            </a:r>
            <a:r>
              <a:rPr lang="es-ES" sz="2400" dirty="0" smtClean="0"/>
              <a:t>)</a:t>
            </a:r>
            <a:endParaRPr lang="es-ES" sz="2400" dirty="0"/>
          </a:p>
        </p:txBody>
      </p:sp>
    </p:spTree>
    <p:extLst>
      <p:ext uri="{BB962C8B-B14F-4D97-AF65-F5344CB8AC3E}">
        <p14:creationId xmlns:p14="http://schemas.microsoft.com/office/powerpoint/2010/main" val="32356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ipe(down)">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4338" y="2947386"/>
            <a:ext cx="3672395" cy="258532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b="1" dirty="0" smtClean="0"/>
              <a:t>Outputs</a:t>
            </a:r>
          </a:p>
          <a:p>
            <a:pPr algn="ctr"/>
            <a:r>
              <a:rPr lang="es-ES" i="1" dirty="0" smtClean="0"/>
              <a:t>Resultados del conjunto de actividades de un proyecto</a:t>
            </a:r>
          </a:p>
          <a:p>
            <a:pPr marL="285750" indent="-285750">
              <a:buFontTx/>
              <a:buChar char="-"/>
            </a:pPr>
            <a:r>
              <a:rPr lang="es-ES" dirty="0" smtClean="0"/>
              <a:t>lo </a:t>
            </a:r>
            <a:r>
              <a:rPr lang="es-ES" dirty="0"/>
              <a:t>logrado con la puesta en marcha de una actividad o proyecto (ej. número de agentes implicados en una actividad, </a:t>
            </a:r>
            <a:r>
              <a:rPr lang="es-ES" dirty="0" smtClean="0"/>
              <a:t>empresas </a:t>
            </a:r>
            <a:r>
              <a:rPr lang="es-ES" dirty="0" smtClean="0"/>
              <a:t>creadas, </a:t>
            </a:r>
            <a:r>
              <a:rPr lang="es-ES" dirty="0" smtClean="0"/>
              <a:t>patentes,…). </a:t>
            </a:r>
            <a:endParaRPr lang="es-ES" dirty="0" smtClean="0"/>
          </a:p>
          <a:p>
            <a:pPr marL="285750" indent="-285750">
              <a:buFontTx/>
              <a:buChar char="-"/>
            </a:pPr>
            <a:r>
              <a:rPr lang="es-ES" dirty="0" smtClean="0"/>
              <a:t>Corto plazo</a:t>
            </a:r>
            <a:endParaRPr lang="es-E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522" y="213505"/>
            <a:ext cx="9172575" cy="2733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935768" y="2939013"/>
            <a:ext cx="3707907" cy="230832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s-ES" b="1" dirty="0" err="1" smtClean="0"/>
              <a:t>Outcomes</a:t>
            </a:r>
            <a:r>
              <a:rPr lang="es-ES" b="1" dirty="0" smtClean="0"/>
              <a:t> (beneficios)</a:t>
            </a:r>
          </a:p>
          <a:p>
            <a:r>
              <a:rPr lang="es-ES" dirty="0" smtClean="0"/>
              <a:t>Muestran </a:t>
            </a:r>
            <a:r>
              <a:rPr lang="es-ES" dirty="0" smtClean="0"/>
              <a:t>el esfuerzo en relación con los objetivos de cambio</a:t>
            </a:r>
            <a:endParaRPr lang="es-ES" dirty="0" smtClean="0"/>
          </a:p>
          <a:p>
            <a:r>
              <a:rPr lang="es-ES" dirty="0" smtClean="0"/>
              <a:t>- </a:t>
            </a:r>
            <a:r>
              <a:rPr lang="es-ES" i="1" dirty="0" smtClean="0"/>
              <a:t>medidas </a:t>
            </a:r>
            <a:r>
              <a:rPr lang="es-ES" i="1" dirty="0"/>
              <a:t>de satisfacción de los </a:t>
            </a:r>
            <a:r>
              <a:rPr lang="es-ES" i="1" dirty="0" smtClean="0"/>
              <a:t>usuarios</a:t>
            </a:r>
            <a:r>
              <a:rPr lang="es-ES" dirty="0" smtClean="0"/>
              <a:t>(beneficiarios</a:t>
            </a:r>
            <a:r>
              <a:rPr lang="es-ES" dirty="0"/>
              <a:t>, participantes, etc.) y/o </a:t>
            </a:r>
            <a:r>
              <a:rPr lang="es-ES" i="1" dirty="0"/>
              <a:t>medidas de las características sociodemográficas</a:t>
            </a:r>
            <a:r>
              <a:rPr lang="es-ES" dirty="0"/>
              <a:t> </a:t>
            </a:r>
            <a:r>
              <a:rPr lang="es-ES" dirty="0" smtClean="0"/>
              <a:t>del público </a:t>
            </a:r>
            <a:r>
              <a:rPr lang="es-ES" dirty="0" smtClean="0"/>
              <a:t>objetivo</a:t>
            </a:r>
            <a:endParaRPr lang="es-ES" dirty="0"/>
          </a:p>
        </p:txBody>
      </p:sp>
      <p:sp>
        <p:nvSpPr>
          <p:cNvPr id="5" name="4 Rectángulo"/>
          <p:cNvSpPr/>
          <p:nvPr/>
        </p:nvSpPr>
        <p:spPr>
          <a:xfrm>
            <a:off x="7750205" y="2887682"/>
            <a:ext cx="4279037" cy="3693319"/>
          </a:xfrm>
          <a:prstGeom prst="rect">
            <a:avLst/>
          </a:prstGeom>
        </p:spPr>
        <p:txBody>
          <a:bodyPr wrap="square">
            <a:spAutoFit/>
          </a:bodyPr>
          <a:lstStyle/>
          <a:p>
            <a:pPr algn="ctr"/>
            <a:r>
              <a:rPr lang="es-ES" b="1" dirty="0" smtClean="0">
                <a:solidFill>
                  <a:srgbClr val="0070C0"/>
                </a:solidFill>
              </a:rPr>
              <a:t>Impactos</a:t>
            </a:r>
            <a:endParaRPr lang="es-ES" b="1" dirty="0">
              <a:solidFill>
                <a:srgbClr val="0070C0"/>
              </a:solidFill>
            </a:endParaRPr>
          </a:p>
          <a:p>
            <a:r>
              <a:rPr lang="es-ES" dirty="0">
                <a:solidFill>
                  <a:srgbClr val="0070C0"/>
                </a:solidFill>
              </a:rPr>
              <a:t>- </a:t>
            </a:r>
            <a:r>
              <a:rPr lang="es-ES" dirty="0" smtClean="0">
                <a:solidFill>
                  <a:srgbClr val="0070C0"/>
                </a:solidFill>
              </a:rPr>
              <a:t>Son el </a:t>
            </a:r>
            <a:r>
              <a:rPr lang="es-ES" b="1" dirty="0" smtClean="0">
                <a:solidFill>
                  <a:srgbClr val="0070C0"/>
                </a:solidFill>
              </a:rPr>
              <a:t>resultado </a:t>
            </a:r>
            <a:r>
              <a:rPr lang="es-ES" b="1" dirty="0">
                <a:solidFill>
                  <a:srgbClr val="0070C0"/>
                </a:solidFill>
              </a:rPr>
              <a:t>de la implementación </a:t>
            </a:r>
            <a:r>
              <a:rPr lang="es-ES" b="1" dirty="0" smtClean="0">
                <a:solidFill>
                  <a:srgbClr val="0070C0"/>
                </a:solidFill>
              </a:rPr>
              <a:t>de </a:t>
            </a:r>
            <a:r>
              <a:rPr lang="es-ES" b="1" dirty="0">
                <a:solidFill>
                  <a:srgbClr val="0070C0"/>
                </a:solidFill>
              </a:rPr>
              <a:t>un conjunto de actividades</a:t>
            </a:r>
            <a:r>
              <a:rPr lang="es-ES" dirty="0">
                <a:solidFill>
                  <a:srgbClr val="0070C0"/>
                </a:solidFill>
              </a:rPr>
              <a:t>.</a:t>
            </a:r>
          </a:p>
          <a:p>
            <a:pPr marL="285750" indent="-285750">
              <a:buFontTx/>
              <a:buChar char="-"/>
            </a:pPr>
            <a:r>
              <a:rPr lang="es-ES" dirty="0" smtClean="0">
                <a:solidFill>
                  <a:srgbClr val="0070C0"/>
                </a:solidFill>
              </a:rPr>
              <a:t>Se refiere </a:t>
            </a:r>
            <a:r>
              <a:rPr lang="es-ES" dirty="0">
                <a:solidFill>
                  <a:srgbClr val="0070C0"/>
                </a:solidFill>
              </a:rPr>
              <a:t>al </a:t>
            </a:r>
            <a:r>
              <a:rPr lang="es-ES" b="1" dirty="0">
                <a:solidFill>
                  <a:srgbClr val="0070C0"/>
                </a:solidFill>
              </a:rPr>
              <a:t>cambio</a:t>
            </a:r>
            <a:r>
              <a:rPr lang="es-ES" dirty="0">
                <a:solidFill>
                  <a:srgbClr val="0070C0"/>
                </a:solidFill>
              </a:rPr>
              <a:t> que ha provocado la actividad (ej., competencias adquiridas </a:t>
            </a:r>
            <a:r>
              <a:rPr lang="es-ES" dirty="0" smtClean="0">
                <a:solidFill>
                  <a:srgbClr val="0070C0"/>
                </a:solidFill>
              </a:rPr>
              <a:t>como </a:t>
            </a:r>
            <a:r>
              <a:rPr lang="es-ES" dirty="0">
                <a:solidFill>
                  <a:srgbClr val="0070C0"/>
                </a:solidFill>
              </a:rPr>
              <a:t>resultado de </a:t>
            </a:r>
            <a:r>
              <a:rPr lang="es-ES" dirty="0" smtClean="0">
                <a:solidFill>
                  <a:srgbClr val="0070C0"/>
                </a:solidFill>
              </a:rPr>
              <a:t>una formación, mejora en el nivel de </a:t>
            </a:r>
            <a:r>
              <a:rPr lang="es-ES" dirty="0" smtClean="0">
                <a:solidFill>
                  <a:srgbClr val="0070C0"/>
                </a:solidFill>
              </a:rPr>
              <a:t>renta, </a:t>
            </a:r>
            <a:r>
              <a:rPr lang="es-ES" dirty="0" smtClean="0">
                <a:solidFill>
                  <a:srgbClr val="0070C0"/>
                </a:solidFill>
              </a:rPr>
              <a:t>reducción brecha género en el sector…). </a:t>
            </a:r>
          </a:p>
          <a:p>
            <a:pPr marL="285750" indent="-285750">
              <a:buFontTx/>
              <a:buChar char="-"/>
            </a:pPr>
            <a:r>
              <a:rPr lang="es-ES" dirty="0" smtClean="0">
                <a:solidFill>
                  <a:srgbClr val="0070C0"/>
                </a:solidFill>
              </a:rPr>
              <a:t>Tiene </a:t>
            </a:r>
            <a:r>
              <a:rPr lang="es-ES" dirty="0">
                <a:solidFill>
                  <a:srgbClr val="0070C0"/>
                </a:solidFill>
              </a:rPr>
              <a:t>una </a:t>
            </a:r>
            <a:r>
              <a:rPr lang="es-ES" b="1" dirty="0">
                <a:solidFill>
                  <a:srgbClr val="0070C0"/>
                </a:solidFill>
              </a:rPr>
              <a:t>vocación de largo plazo</a:t>
            </a:r>
            <a:r>
              <a:rPr lang="es-ES" dirty="0">
                <a:solidFill>
                  <a:srgbClr val="0070C0"/>
                </a:solidFill>
              </a:rPr>
              <a:t>, por lo que su medición debe incorporar dicha dimensión</a:t>
            </a:r>
          </a:p>
          <a:p>
            <a:r>
              <a:rPr lang="es-ES" dirty="0" smtClean="0">
                <a:solidFill>
                  <a:srgbClr val="0070C0"/>
                </a:solidFill>
              </a:rPr>
              <a:t>-  Deben estar </a:t>
            </a:r>
            <a:r>
              <a:rPr lang="es-ES" b="1" dirty="0">
                <a:solidFill>
                  <a:srgbClr val="0070C0"/>
                </a:solidFill>
              </a:rPr>
              <a:t>alineados con los objetivos estratégicos del proyecto. </a:t>
            </a:r>
          </a:p>
        </p:txBody>
      </p:sp>
    </p:spTree>
    <p:extLst>
      <p:ext uri="{BB962C8B-B14F-4D97-AF65-F5344CB8AC3E}">
        <p14:creationId xmlns:p14="http://schemas.microsoft.com/office/powerpoint/2010/main" val="96893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68171" y="133165"/>
            <a:ext cx="9729926" cy="369332"/>
          </a:xfrm>
          <a:prstGeom prst="rect">
            <a:avLst/>
          </a:prstGeom>
          <a:noFill/>
        </p:spPr>
        <p:txBody>
          <a:bodyPr wrap="square" rtlCol="0">
            <a:spAutoFit/>
          </a:bodyPr>
          <a:lstStyle/>
          <a:p>
            <a:pPr algn="ctr"/>
            <a:r>
              <a:rPr lang="es-ES" b="1" dirty="0" smtClean="0"/>
              <a:t>Indicadores de impacto socioeconómico y evaluación de impactos </a:t>
            </a:r>
            <a:endParaRPr lang="es-ES" b="1" dirty="0"/>
          </a:p>
        </p:txBody>
      </p:sp>
      <p:sp>
        <p:nvSpPr>
          <p:cNvPr id="3" name="2 CuadroTexto"/>
          <p:cNvSpPr txBox="1"/>
          <p:nvPr/>
        </p:nvSpPr>
        <p:spPr>
          <a:xfrm>
            <a:off x="568171" y="648070"/>
            <a:ext cx="11239130" cy="203132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dirty="0" smtClean="0"/>
              <a:t>Un indicador tiene que ser </a:t>
            </a:r>
            <a:r>
              <a:rPr lang="es-ES" b="1" dirty="0" smtClean="0"/>
              <a:t>SMART</a:t>
            </a:r>
          </a:p>
          <a:p>
            <a:r>
              <a:rPr lang="es-ES" dirty="0"/>
              <a:t>• </a:t>
            </a:r>
            <a:r>
              <a:rPr lang="es-ES" b="1" dirty="0" err="1"/>
              <a:t>Specific</a:t>
            </a:r>
            <a:r>
              <a:rPr lang="es-ES" dirty="0"/>
              <a:t> -&gt; Específico </a:t>
            </a:r>
          </a:p>
          <a:p>
            <a:r>
              <a:rPr lang="es-ES" dirty="0"/>
              <a:t>• </a:t>
            </a:r>
            <a:r>
              <a:rPr lang="es-ES" b="1" dirty="0" err="1"/>
              <a:t>Measurable</a:t>
            </a:r>
            <a:r>
              <a:rPr lang="es-ES" dirty="0"/>
              <a:t> -&gt; Medible </a:t>
            </a:r>
          </a:p>
          <a:p>
            <a:r>
              <a:rPr lang="es-ES" dirty="0"/>
              <a:t>• </a:t>
            </a:r>
            <a:r>
              <a:rPr lang="es-ES" b="1" dirty="0" err="1"/>
              <a:t>Achievable</a:t>
            </a:r>
            <a:r>
              <a:rPr lang="es-ES" dirty="0"/>
              <a:t> -&gt; Posible de lograr</a:t>
            </a:r>
          </a:p>
          <a:p>
            <a:r>
              <a:rPr lang="es-ES" dirty="0"/>
              <a:t> • </a:t>
            </a:r>
            <a:r>
              <a:rPr lang="es-ES" b="1" dirty="0" err="1"/>
              <a:t>Realistic</a:t>
            </a:r>
            <a:r>
              <a:rPr lang="es-ES" dirty="0"/>
              <a:t> -&gt; Realista</a:t>
            </a:r>
          </a:p>
          <a:p>
            <a:r>
              <a:rPr lang="es-ES" dirty="0"/>
              <a:t> • </a:t>
            </a:r>
            <a:r>
              <a:rPr lang="es-ES" b="1" dirty="0"/>
              <a:t>Time-</a:t>
            </a:r>
            <a:r>
              <a:rPr lang="es-ES" b="1" dirty="0" err="1"/>
              <a:t>bound</a:t>
            </a:r>
            <a:r>
              <a:rPr lang="es-ES" dirty="0"/>
              <a:t> -&gt; Enmarcado en un determinado periodo de tiempo</a:t>
            </a:r>
          </a:p>
          <a:p>
            <a:endParaRPr lang="es-ES" dirty="0"/>
          </a:p>
        </p:txBody>
      </p:sp>
      <p:sp>
        <p:nvSpPr>
          <p:cNvPr id="4" name="3 Rectángulo"/>
          <p:cNvSpPr/>
          <p:nvPr/>
        </p:nvSpPr>
        <p:spPr>
          <a:xfrm>
            <a:off x="568171" y="2846553"/>
            <a:ext cx="11239130"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b="1" dirty="0" smtClean="0"/>
              <a:t>Aspecto fundamental en la construcción de los indicadores: participación </a:t>
            </a:r>
            <a:r>
              <a:rPr lang="es-ES" b="1" dirty="0"/>
              <a:t>de los </a:t>
            </a:r>
            <a:r>
              <a:rPr lang="es-ES" b="1" dirty="0" err="1"/>
              <a:t>stakeholders</a:t>
            </a:r>
            <a:r>
              <a:rPr lang="es-ES" b="1" dirty="0"/>
              <a:t> en el proceso</a:t>
            </a:r>
          </a:p>
          <a:p>
            <a:r>
              <a:rPr lang="es-ES" dirty="0" smtClean="0"/>
              <a:t>No se </a:t>
            </a:r>
            <a:r>
              <a:rPr lang="es-ES" dirty="0"/>
              <a:t>puede construir ni implementar un sistema de medición de impacto fiable si no se tiene en cuenta la opinión de las personas o entidades que influyen o están influenciadas por la acción del </a:t>
            </a:r>
            <a:r>
              <a:rPr lang="es-ES" dirty="0" smtClean="0"/>
              <a:t>proyecto, es decir, sus </a:t>
            </a:r>
            <a:r>
              <a:rPr lang="es-ES" dirty="0" err="1" smtClean="0"/>
              <a:t>stakeholders</a:t>
            </a:r>
            <a:r>
              <a:rPr lang="es-ES" dirty="0" smtClean="0"/>
              <a:t>.</a:t>
            </a:r>
          </a:p>
        </p:txBody>
      </p:sp>
      <p:sp>
        <p:nvSpPr>
          <p:cNvPr id="6" name="5 CuadroTexto"/>
          <p:cNvSpPr txBox="1"/>
          <p:nvPr/>
        </p:nvSpPr>
        <p:spPr>
          <a:xfrm>
            <a:off x="568171" y="3977196"/>
            <a:ext cx="11097088"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err="1" smtClean="0"/>
              <a:t>Necesidad</a:t>
            </a:r>
            <a:r>
              <a:rPr lang="en-US" b="1" dirty="0" smtClean="0"/>
              <a:t> de </a:t>
            </a:r>
            <a:r>
              <a:rPr lang="en-US" b="1" dirty="0" err="1" smtClean="0"/>
              <a:t>integrar</a:t>
            </a:r>
            <a:r>
              <a:rPr lang="en-US" b="1" dirty="0" smtClean="0"/>
              <a:t> </a:t>
            </a:r>
            <a:r>
              <a:rPr lang="en-US" b="1" dirty="0" err="1" smtClean="0"/>
              <a:t>los</a:t>
            </a:r>
            <a:r>
              <a:rPr lang="en-US" b="1" dirty="0" smtClean="0"/>
              <a:t> </a:t>
            </a:r>
            <a:r>
              <a:rPr lang="en-US" b="1" dirty="0" err="1" smtClean="0"/>
              <a:t>impactos</a:t>
            </a:r>
            <a:r>
              <a:rPr lang="en-US" b="1" dirty="0" smtClean="0"/>
              <a:t> </a:t>
            </a:r>
            <a:r>
              <a:rPr lang="en-US" b="1" dirty="0" err="1" smtClean="0"/>
              <a:t>económicos</a:t>
            </a:r>
            <a:r>
              <a:rPr lang="en-US" b="1" dirty="0" smtClean="0"/>
              <a:t>, </a:t>
            </a:r>
            <a:r>
              <a:rPr lang="en-US" b="1" dirty="0" err="1" smtClean="0"/>
              <a:t>sociales</a:t>
            </a:r>
            <a:r>
              <a:rPr lang="en-US" b="1" dirty="0" smtClean="0"/>
              <a:t> </a:t>
            </a:r>
            <a:r>
              <a:rPr lang="en-US" dirty="0" smtClean="0"/>
              <a:t>(</a:t>
            </a:r>
            <a:r>
              <a:rPr lang="en-US" dirty="0" err="1" smtClean="0"/>
              <a:t>Ej</a:t>
            </a:r>
            <a:r>
              <a:rPr lang="en-US" dirty="0" smtClean="0"/>
              <a:t>: </a:t>
            </a:r>
            <a:r>
              <a:rPr lang="en-US" dirty="0" err="1" smtClean="0"/>
              <a:t>impacto</a:t>
            </a:r>
            <a:r>
              <a:rPr lang="en-US" dirty="0" smtClean="0"/>
              <a:t> </a:t>
            </a:r>
            <a:r>
              <a:rPr lang="en-US" dirty="0" err="1" smtClean="0"/>
              <a:t>sobre</a:t>
            </a:r>
            <a:r>
              <a:rPr lang="en-US" dirty="0" smtClean="0"/>
              <a:t> el </a:t>
            </a:r>
            <a:r>
              <a:rPr lang="en-US" dirty="0" err="1" smtClean="0"/>
              <a:t>cambio</a:t>
            </a:r>
            <a:r>
              <a:rPr lang="en-US" dirty="0" smtClean="0"/>
              <a:t> </a:t>
            </a:r>
            <a:r>
              <a:rPr lang="en-US" dirty="0" err="1" smtClean="0"/>
              <a:t>demográfico</a:t>
            </a:r>
            <a:r>
              <a:rPr lang="en-US" dirty="0" smtClean="0"/>
              <a:t>:  </a:t>
            </a:r>
            <a:r>
              <a:rPr lang="en-US" dirty="0" err="1" smtClean="0"/>
              <a:t>cambios</a:t>
            </a:r>
            <a:r>
              <a:rPr lang="en-US" dirty="0" smtClean="0"/>
              <a:t> </a:t>
            </a:r>
            <a:r>
              <a:rPr lang="en-US" dirty="0" err="1" smtClean="0"/>
              <a:t>en</a:t>
            </a:r>
            <a:r>
              <a:rPr lang="en-US" dirty="0" smtClean="0"/>
              <a:t> el </a:t>
            </a:r>
            <a:r>
              <a:rPr lang="en-US" dirty="0" err="1" smtClean="0"/>
              <a:t>tamaño</a:t>
            </a:r>
            <a:r>
              <a:rPr lang="en-US" dirty="0" smtClean="0"/>
              <a:t> y </a:t>
            </a:r>
            <a:r>
              <a:rPr lang="en-US" dirty="0" err="1" smtClean="0"/>
              <a:t>composición</a:t>
            </a:r>
            <a:r>
              <a:rPr lang="en-US" dirty="0" smtClean="0"/>
              <a:t> de la </a:t>
            </a:r>
            <a:r>
              <a:rPr lang="en-US" dirty="0" err="1" smtClean="0"/>
              <a:t>fuerza</a:t>
            </a:r>
            <a:r>
              <a:rPr lang="en-US" dirty="0" smtClean="0"/>
              <a:t> de </a:t>
            </a:r>
            <a:r>
              <a:rPr lang="en-US" dirty="0" err="1" smtClean="0"/>
              <a:t>trabajo</a:t>
            </a:r>
            <a:r>
              <a:rPr lang="en-US" dirty="0" smtClean="0"/>
              <a:t>, </a:t>
            </a:r>
            <a:r>
              <a:rPr lang="en-US" dirty="0" err="1" smtClean="0"/>
              <a:t>pero</a:t>
            </a:r>
            <a:r>
              <a:rPr lang="en-US" dirty="0" smtClean="0"/>
              <a:t> </a:t>
            </a:r>
            <a:r>
              <a:rPr lang="en-US" dirty="0" err="1" smtClean="0"/>
              <a:t>también</a:t>
            </a:r>
            <a:r>
              <a:rPr lang="en-US" dirty="0" smtClean="0"/>
              <a:t> </a:t>
            </a:r>
            <a:r>
              <a:rPr lang="en-US" dirty="0" err="1" smtClean="0"/>
              <a:t>cambios</a:t>
            </a:r>
            <a:r>
              <a:rPr lang="en-US" dirty="0" smtClean="0"/>
              <a:t> </a:t>
            </a:r>
            <a:r>
              <a:rPr lang="en-US" dirty="0" err="1" smtClean="0"/>
              <a:t>en</a:t>
            </a:r>
            <a:r>
              <a:rPr lang="en-US" dirty="0" smtClean="0"/>
              <a:t> </a:t>
            </a:r>
            <a:r>
              <a:rPr lang="en-US" dirty="0" err="1" smtClean="0"/>
              <a:t>niveles</a:t>
            </a:r>
            <a:r>
              <a:rPr lang="en-US" dirty="0" smtClean="0"/>
              <a:t> </a:t>
            </a:r>
            <a:r>
              <a:rPr lang="en-US" dirty="0" err="1" smtClean="0"/>
              <a:t>educativos</a:t>
            </a:r>
            <a:r>
              <a:rPr lang="en-US" dirty="0" smtClean="0"/>
              <a:t>, </a:t>
            </a:r>
            <a:r>
              <a:rPr lang="en-US" dirty="0" err="1" smtClean="0"/>
              <a:t>migración</a:t>
            </a:r>
            <a:r>
              <a:rPr lang="en-US" dirty="0" smtClean="0"/>
              <a:t>, </a:t>
            </a:r>
            <a:r>
              <a:rPr lang="en-US" dirty="0" err="1" smtClean="0"/>
              <a:t>género</a:t>
            </a:r>
            <a:r>
              <a:rPr lang="en-US" dirty="0" smtClean="0"/>
              <a:t>, </a:t>
            </a:r>
            <a:r>
              <a:rPr lang="en-US" dirty="0" err="1" smtClean="0"/>
              <a:t>bienestar</a:t>
            </a:r>
            <a:r>
              <a:rPr lang="es-ES" dirty="0" smtClean="0"/>
              <a:t>…)</a:t>
            </a:r>
            <a:endParaRPr lang="es-ES" dirty="0"/>
          </a:p>
        </p:txBody>
      </p:sp>
      <p:sp>
        <p:nvSpPr>
          <p:cNvPr id="7" name="6 CuadroTexto"/>
          <p:cNvSpPr txBox="1"/>
          <p:nvPr/>
        </p:nvSpPr>
        <p:spPr>
          <a:xfrm>
            <a:off x="568171" y="5166804"/>
            <a:ext cx="1099055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dirty="0"/>
              <a:t>UK RC: ser </a:t>
            </a:r>
            <a:r>
              <a:rPr lang="es-ES" b="1" dirty="0"/>
              <a:t>específico del proyecto </a:t>
            </a:r>
            <a:r>
              <a:rPr lang="es-ES" dirty="0"/>
              <a:t>y no generalizado</a:t>
            </a:r>
            <a:r>
              <a:rPr lang="es-ES" dirty="0" smtClean="0"/>
              <a:t>;  </a:t>
            </a:r>
            <a:r>
              <a:rPr lang="es-ES" b="1" dirty="0"/>
              <a:t>ser flexible </a:t>
            </a:r>
            <a:r>
              <a:rPr lang="es-ES" dirty="0"/>
              <a:t>y centrarse en los posibles resultados</a:t>
            </a:r>
          </a:p>
        </p:txBody>
      </p:sp>
    </p:spTree>
    <p:extLst>
      <p:ext uri="{BB962C8B-B14F-4D97-AF65-F5344CB8AC3E}">
        <p14:creationId xmlns:p14="http://schemas.microsoft.com/office/powerpoint/2010/main" val="186434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535619" y="235889"/>
            <a:ext cx="11333825" cy="430887"/>
          </a:xfrm>
          <a:prstGeom prst="rect">
            <a:avLst/>
          </a:prstGeom>
        </p:spPr>
        <p:txBody>
          <a:bodyPr wrap="square">
            <a:spAutoFit/>
          </a:bodyPr>
          <a:lstStyle/>
          <a:p>
            <a:pPr algn="ctr"/>
            <a:r>
              <a:rPr lang="es-ES" sz="2200" b="1" dirty="0" smtClean="0"/>
              <a:t>Gran variedad de sistemas de medición/evaluación de impactos socioeconómicos</a:t>
            </a:r>
            <a:endParaRPr lang="es-ES" sz="2200" b="1" dirty="0"/>
          </a:p>
        </p:txBody>
      </p:sp>
      <p:sp>
        <p:nvSpPr>
          <p:cNvPr id="9" name="8 Rectángulo"/>
          <p:cNvSpPr/>
          <p:nvPr/>
        </p:nvSpPr>
        <p:spPr>
          <a:xfrm>
            <a:off x="619955" y="666776"/>
            <a:ext cx="11165150"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s-ES" b="1" dirty="0" smtClean="0"/>
              <a:t>Etapas comunes a muchos de los sistemas </a:t>
            </a:r>
            <a:r>
              <a:rPr lang="es-ES" b="1" dirty="0" smtClean="0"/>
              <a:t>disponibles</a:t>
            </a:r>
            <a:r>
              <a:rPr lang="es-ES" b="1" dirty="0"/>
              <a:t/>
            </a:r>
            <a:br>
              <a:rPr lang="es-ES" b="1" dirty="0"/>
            </a:br>
            <a:r>
              <a:rPr lang="es-ES" dirty="0"/>
              <a:t>• </a:t>
            </a:r>
            <a:r>
              <a:rPr lang="es-ES" dirty="0" smtClean="0"/>
              <a:t>Delimitación </a:t>
            </a:r>
            <a:r>
              <a:rPr lang="es-ES" dirty="0" smtClean="0"/>
              <a:t>del </a:t>
            </a:r>
            <a:r>
              <a:rPr lang="es-ES" b="1" dirty="0" smtClean="0">
                <a:solidFill>
                  <a:srgbClr val="0070C0"/>
                </a:solidFill>
              </a:rPr>
              <a:t>Alcance</a:t>
            </a:r>
            <a:r>
              <a:rPr lang="es-ES" dirty="0" smtClean="0"/>
              <a:t> </a:t>
            </a:r>
            <a:r>
              <a:rPr lang="es-ES" dirty="0" smtClean="0"/>
              <a:t>de la evaluación de impacto socioeconómica</a:t>
            </a:r>
            <a:r>
              <a:rPr lang="es-ES" dirty="0"/>
              <a:t/>
            </a:r>
            <a:br>
              <a:rPr lang="es-ES" dirty="0"/>
            </a:br>
            <a:r>
              <a:rPr lang="es-ES" dirty="0"/>
              <a:t>• </a:t>
            </a:r>
            <a:r>
              <a:rPr lang="es-ES" b="1" dirty="0" smtClean="0">
                <a:solidFill>
                  <a:srgbClr val="0070C0"/>
                </a:solidFill>
              </a:rPr>
              <a:t>Perfil actual, contexto </a:t>
            </a:r>
            <a:r>
              <a:rPr lang="es-ES" dirty="0" smtClean="0"/>
              <a:t>de la actividad que se analiza e identificación de potenciales agentes afectados (</a:t>
            </a:r>
            <a:r>
              <a:rPr lang="es-ES" i="1" dirty="0" err="1" smtClean="0"/>
              <a:t>baseline</a:t>
            </a:r>
            <a:r>
              <a:rPr lang="es-ES" dirty="0" smtClean="0"/>
              <a:t> para </a:t>
            </a:r>
            <a:r>
              <a:rPr lang="es-ES" dirty="0"/>
              <a:t>establecer </a:t>
            </a:r>
            <a:r>
              <a:rPr lang="es-ES" dirty="0" smtClean="0"/>
              <a:t>nivel </a:t>
            </a:r>
            <a:r>
              <a:rPr lang="es-ES" dirty="0"/>
              <a:t>de referencia </a:t>
            </a:r>
            <a:r>
              <a:rPr lang="es-ES" dirty="0" smtClean="0"/>
              <a:t>y medir tasas de cambio)</a:t>
            </a:r>
            <a:r>
              <a:rPr lang="es-ES" dirty="0"/>
              <a:t/>
            </a:r>
            <a:br>
              <a:rPr lang="es-ES" dirty="0"/>
            </a:br>
            <a:r>
              <a:rPr lang="es-ES" dirty="0"/>
              <a:t>• </a:t>
            </a:r>
            <a:r>
              <a:rPr lang="es-ES" dirty="0" smtClean="0"/>
              <a:t>Evaluación de los </a:t>
            </a:r>
            <a:r>
              <a:rPr lang="es-ES" b="1" dirty="0" smtClean="0">
                <a:solidFill>
                  <a:srgbClr val="0070C0"/>
                </a:solidFill>
              </a:rPr>
              <a:t>impactos socioeconómicos directos</a:t>
            </a:r>
          </a:p>
          <a:p>
            <a:r>
              <a:rPr lang="es-ES" dirty="0"/>
              <a:t>• </a:t>
            </a:r>
            <a:r>
              <a:rPr lang="es-ES" dirty="0" smtClean="0"/>
              <a:t>Evaluación </a:t>
            </a:r>
            <a:r>
              <a:rPr lang="es-ES" dirty="0"/>
              <a:t>de los </a:t>
            </a:r>
            <a:r>
              <a:rPr lang="es-ES" b="1" dirty="0">
                <a:solidFill>
                  <a:srgbClr val="0070C0"/>
                </a:solidFill>
              </a:rPr>
              <a:t>impactos socioeconómicos </a:t>
            </a:r>
            <a:r>
              <a:rPr lang="es-ES" b="1" dirty="0" smtClean="0">
                <a:solidFill>
                  <a:srgbClr val="0070C0"/>
                </a:solidFill>
              </a:rPr>
              <a:t>indirectos</a:t>
            </a:r>
          </a:p>
          <a:p>
            <a:r>
              <a:rPr lang="es-ES" dirty="0"/>
              <a:t>• </a:t>
            </a:r>
            <a:r>
              <a:rPr lang="es-ES" dirty="0" smtClean="0"/>
              <a:t>Formulación y estimación de </a:t>
            </a:r>
            <a:r>
              <a:rPr lang="es-ES" b="1" dirty="0" smtClean="0">
                <a:solidFill>
                  <a:srgbClr val="0070C0"/>
                </a:solidFill>
              </a:rPr>
              <a:t>escenarios </a:t>
            </a:r>
            <a:r>
              <a:rPr lang="es-ES" b="1" dirty="0">
                <a:solidFill>
                  <a:srgbClr val="0070C0"/>
                </a:solidFill>
              </a:rPr>
              <a:t>alternativos</a:t>
            </a:r>
            <a:r>
              <a:rPr lang="es-ES" b="1" dirty="0"/>
              <a:t> </a:t>
            </a:r>
            <a:r>
              <a:rPr lang="es-ES" dirty="0"/>
              <a:t>de </a:t>
            </a:r>
            <a:r>
              <a:rPr lang="es-ES" dirty="0" smtClean="0"/>
              <a:t>impacto</a:t>
            </a:r>
            <a:r>
              <a:rPr lang="es-ES" dirty="0"/>
              <a:t/>
            </a:r>
            <a:br>
              <a:rPr lang="es-ES" dirty="0"/>
            </a:br>
            <a:r>
              <a:rPr lang="es-ES" dirty="0"/>
              <a:t>• </a:t>
            </a:r>
            <a:r>
              <a:rPr lang="es-ES" b="1" dirty="0" smtClean="0">
                <a:solidFill>
                  <a:srgbClr val="0070C0"/>
                </a:solidFill>
              </a:rPr>
              <a:t>Mitigación </a:t>
            </a:r>
            <a:r>
              <a:rPr lang="es-ES" dirty="0" smtClean="0"/>
              <a:t>de </a:t>
            </a:r>
            <a:r>
              <a:rPr lang="es-ES" dirty="0" smtClean="0"/>
              <a:t>impactos</a:t>
            </a:r>
            <a:endParaRPr lang="es-ES" dirty="0"/>
          </a:p>
        </p:txBody>
      </p:sp>
      <p:sp>
        <p:nvSpPr>
          <p:cNvPr id="10" name="9 Rectángulo"/>
          <p:cNvSpPr/>
          <p:nvPr/>
        </p:nvSpPr>
        <p:spPr>
          <a:xfrm>
            <a:off x="619956" y="3198180"/>
            <a:ext cx="11165150"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ES" b="1" dirty="0" smtClean="0"/>
              <a:t>Alcance</a:t>
            </a:r>
            <a:endParaRPr lang="es-ES" b="1" dirty="0"/>
          </a:p>
          <a:p>
            <a:r>
              <a:rPr lang="es-ES" dirty="0" smtClean="0"/>
              <a:t>Determina </a:t>
            </a:r>
            <a:r>
              <a:rPr lang="es-ES" dirty="0"/>
              <a:t>el:</a:t>
            </a:r>
          </a:p>
          <a:p>
            <a:r>
              <a:rPr lang="es-ES" dirty="0"/>
              <a:t>• </a:t>
            </a:r>
            <a:r>
              <a:rPr lang="es-ES" b="1" dirty="0"/>
              <a:t>tiempo y recursos </a:t>
            </a:r>
            <a:r>
              <a:rPr lang="es-ES" dirty="0"/>
              <a:t>disponibles </a:t>
            </a:r>
            <a:r>
              <a:rPr lang="es-ES" dirty="0" smtClean="0"/>
              <a:t>para la evaluación del impacto</a:t>
            </a:r>
            <a:endParaRPr lang="es-ES" dirty="0"/>
          </a:p>
          <a:p>
            <a:r>
              <a:rPr lang="es-ES" dirty="0"/>
              <a:t>• </a:t>
            </a:r>
            <a:r>
              <a:rPr lang="es-ES" b="1" dirty="0"/>
              <a:t>grupos potencialmente afectados</a:t>
            </a:r>
          </a:p>
          <a:p>
            <a:r>
              <a:rPr lang="es-ES" dirty="0"/>
              <a:t>• </a:t>
            </a:r>
            <a:r>
              <a:rPr lang="es-ES" b="1" dirty="0"/>
              <a:t>impactos clave de interés</a:t>
            </a:r>
          </a:p>
          <a:p>
            <a:r>
              <a:rPr lang="es-ES" dirty="0"/>
              <a:t>• </a:t>
            </a:r>
            <a:r>
              <a:rPr lang="es-ES" b="1" dirty="0"/>
              <a:t>alcance de la información </a:t>
            </a:r>
            <a:r>
              <a:rPr lang="es-ES" b="1" dirty="0" smtClean="0"/>
              <a:t>disponible</a:t>
            </a:r>
          </a:p>
          <a:p>
            <a:r>
              <a:rPr lang="es-ES" dirty="0" smtClean="0"/>
              <a:t>• métodos </a:t>
            </a:r>
            <a:r>
              <a:rPr lang="es-ES" dirty="0"/>
              <a:t>que se utilizarán para </a:t>
            </a:r>
            <a:r>
              <a:rPr lang="es-ES" dirty="0" smtClean="0"/>
              <a:t>la evaluación</a:t>
            </a:r>
            <a:endParaRPr lang="es-ES" dirty="0"/>
          </a:p>
        </p:txBody>
      </p:sp>
    </p:spTree>
    <p:extLst>
      <p:ext uri="{BB962C8B-B14F-4D97-AF65-F5344CB8AC3E}">
        <p14:creationId xmlns:p14="http://schemas.microsoft.com/office/powerpoint/2010/main" val="100729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78167" y="64136"/>
            <a:ext cx="11360458" cy="258532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ES" b="1" dirty="0"/>
              <a:t>2. </a:t>
            </a:r>
            <a:r>
              <a:rPr lang="es-ES" b="1" i="1" dirty="0" err="1" smtClean="0"/>
              <a:t>Baseline</a:t>
            </a:r>
            <a:r>
              <a:rPr lang="es-ES" b="1" dirty="0" smtClean="0"/>
              <a:t> e </a:t>
            </a:r>
            <a:r>
              <a:rPr lang="es-ES" b="1" dirty="0"/>
              <a:t>identificación de </a:t>
            </a:r>
            <a:r>
              <a:rPr lang="es-ES" b="1" dirty="0" smtClean="0"/>
              <a:t>agentes potencialmente afectados</a:t>
            </a:r>
          </a:p>
          <a:p>
            <a:r>
              <a:rPr lang="es-ES" dirty="0" smtClean="0"/>
              <a:t>Situación actual e identificación de los grupos asociados  (información cualitativa y cuantitativa)</a:t>
            </a:r>
            <a:r>
              <a:rPr lang="es-ES" dirty="0"/>
              <a:t/>
            </a:r>
            <a:br>
              <a:rPr lang="es-ES" dirty="0"/>
            </a:br>
            <a:r>
              <a:rPr lang="es-ES" dirty="0"/>
              <a:t>• </a:t>
            </a:r>
            <a:r>
              <a:rPr lang="es-ES" b="1" dirty="0"/>
              <a:t>tipos de actividades que pueden verse afectadas</a:t>
            </a:r>
            <a:r>
              <a:rPr lang="es-ES" dirty="0"/>
              <a:t>, quién realiza estas actividades, cuándo y dónde</a:t>
            </a:r>
            <a:br>
              <a:rPr lang="es-ES" dirty="0"/>
            </a:br>
            <a:r>
              <a:rPr lang="es-ES" dirty="0"/>
              <a:t>• </a:t>
            </a:r>
            <a:r>
              <a:rPr lang="es-ES" b="1" dirty="0"/>
              <a:t>extensión / escala </a:t>
            </a:r>
            <a:r>
              <a:rPr lang="es-ES" dirty="0"/>
              <a:t>de la actividad potencialmente afectada y el rango de valores asociados con estas actividades</a:t>
            </a:r>
            <a:br>
              <a:rPr lang="es-ES" dirty="0"/>
            </a:br>
            <a:r>
              <a:rPr lang="es-ES" dirty="0"/>
              <a:t>• </a:t>
            </a:r>
            <a:r>
              <a:rPr lang="es-ES" b="1" dirty="0"/>
              <a:t>factores históricos, regulatorios </a:t>
            </a:r>
            <a:r>
              <a:rPr lang="es-ES" dirty="0"/>
              <a:t>y de otro tipo que impactan en estas actividades</a:t>
            </a:r>
            <a:br>
              <a:rPr lang="es-ES" dirty="0"/>
            </a:br>
            <a:r>
              <a:rPr lang="es-ES" dirty="0"/>
              <a:t>• métodos para contactar a personas que puedan verse afectadas para que puedan proporcionar datos sobre posibles impactos</a:t>
            </a:r>
            <a:br>
              <a:rPr lang="es-ES" dirty="0"/>
            </a:br>
            <a:r>
              <a:rPr lang="es-ES" dirty="0"/>
              <a:t>• </a:t>
            </a:r>
            <a:r>
              <a:rPr lang="es-ES" b="1" dirty="0"/>
              <a:t>ubicación geográfica </a:t>
            </a:r>
            <a:r>
              <a:rPr lang="es-ES" dirty="0" smtClean="0"/>
              <a:t>de </a:t>
            </a:r>
            <a:r>
              <a:rPr lang="es-ES" dirty="0"/>
              <a:t>los grupos </a:t>
            </a:r>
            <a:r>
              <a:rPr lang="es-ES" dirty="0" smtClean="0"/>
              <a:t>afectados</a:t>
            </a:r>
            <a:r>
              <a:rPr lang="es-ES" dirty="0"/>
              <a:t/>
            </a:r>
            <a:br>
              <a:rPr lang="es-ES" dirty="0"/>
            </a:br>
            <a:endParaRPr lang="es-ES" dirty="0" smtClean="0"/>
          </a:p>
        </p:txBody>
      </p:sp>
      <p:sp>
        <p:nvSpPr>
          <p:cNvPr id="5" name="4 Rectángulo"/>
          <p:cNvSpPr/>
          <p:nvPr/>
        </p:nvSpPr>
        <p:spPr>
          <a:xfrm>
            <a:off x="278167" y="2715517"/>
            <a:ext cx="9043386" cy="369331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ES" b="1" dirty="0" smtClean="0"/>
              <a:t>3. </a:t>
            </a:r>
            <a:r>
              <a:rPr lang="es-ES" b="1" i="1" dirty="0" smtClean="0"/>
              <a:t>Impactos directos</a:t>
            </a:r>
            <a:endParaRPr lang="es-ES" b="1" dirty="0" smtClean="0"/>
          </a:p>
          <a:p>
            <a:r>
              <a:rPr lang="es-ES" dirty="0"/>
              <a:t>Los individuos, grupos y empresas directamente </a:t>
            </a:r>
            <a:r>
              <a:rPr lang="es-ES" dirty="0" smtClean="0"/>
              <a:t>afectados por los cambios asociados a la actividad.</a:t>
            </a:r>
            <a:r>
              <a:rPr lang="es-ES" dirty="0"/>
              <a:t/>
            </a:r>
            <a:br>
              <a:rPr lang="es-ES" dirty="0"/>
            </a:br>
            <a:r>
              <a:rPr lang="es-ES" b="1" i="1" dirty="0" smtClean="0"/>
              <a:t>Ejemplo de impactos</a:t>
            </a:r>
            <a:r>
              <a:rPr lang="es-ES" dirty="0" smtClean="0"/>
              <a:t>:</a:t>
            </a:r>
            <a:r>
              <a:rPr lang="es-ES" dirty="0"/>
              <a:t/>
            </a:r>
            <a:br>
              <a:rPr lang="es-ES" dirty="0"/>
            </a:br>
            <a:r>
              <a:rPr lang="es-ES" dirty="0"/>
              <a:t>• </a:t>
            </a:r>
            <a:r>
              <a:rPr lang="es-ES" dirty="0" smtClean="0"/>
              <a:t>producción y renta</a:t>
            </a:r>
            <a:r>
              <a:rPr lang="es-ES" dirty="0"/>
              <a:t/>
            </a:r>
            <a:br>
              <a:rPr lang="es-ES" dirty="0"/>
            </a:br>
            <a:r>
              <a:rPr lang="es-ES" dirty="0"/>
              <a:t>• empleo: </a:t>
            </a:r>
            <a:r>
              <a:rPr lang="es-ES" dirty="0" smtClean="0"/>
              <a:t>localización, </a:t>
            </a:r>
            <a:r>
              <a:rPr lang="es-ES" dirty="0"/>
              <a:t>disponibilidad y tipos de empleo;</a:t>
            </a:r>
            <a:br>
              <a:rPr lang="es-ES" dirty="0"/>
            </a:br>
            <a:r>
              <a:rPr lang="es-ES" dirty="0"/>
              <a:t>• ingresos </a:t>
            </a:r>
            <a:r>
              <a:rPr lang="es-ES" dirty="0" smtClean="0"/>
              <a:t>y gastos</a:t>
            </a:r>
            <a:r>
              <a:rPr lang="es-ES" dirty="0"/>
              <a:t/>
            </a:r>
            <a:br>
              <a:rPr lang="es-ES" dirty="0"/>
            </a:br>
            <a:r>
              <a:rPr lang="es-ES" dirty="0"/>
              <a:t>• valores de los </a:t>
            </a:r>
            <a:r>
              <a:rPr lang="es-ES" dirty="0" smtClean="0"/>
              <a:t>activos (empresas, vivienda);</a:t>
            </a:r>
            <a:r>
              <a:rPr lang="es-ES" dirty="0"/>
              <a:t/>
            </a:r>
            <a:br>
              <a:rPr lang="es-ES" dirty="0"/>
            </a:br>
            <a:r>
              <a:rPr lang="es-ES" dirty="0"/>
              <a:t>• recursos </a:t>
            </a:r>
            <a:r>
              <a:rPr lang="es-ES" dirty="0" smtClean="0"/>
              <a:t>alimenticios, indicadores de seguridad alimentaria</a:t>
            </a:r>
            <a:r>
              <a:rPr lang="es-ES" dirty="0"/>
              <a:t/>
            </a:r>
            <a:br>
              <a:rPr lang="es-ES" dirty="0"/>
            </a:br>
            <a:r>
              <a:rPr lang="es-ES" dirty="0"/>
              <a:t>• condiciones de trabajo, </a:t>
            </a:r>
            <a:r>
              <a:rPr lang="es-ES" dirty="0" smtClean="0"/>
              <a:t>horas </a:t>
            </a:r>
            <a:r>
              <a:rPr lang="es-ES" dirty="0"/>
              <a:t>trabajadas, salud y seguridad;</a:t>
            </a:r>
            <a:br>
              <a:rPr lang="es-ES" dirty="0"/>
            </a:br>
            <a:r>
              <a:rPr lang="es-ES" dirty="0"/>
              <a:t>• bienestar psicológico: </a:t>
            </a:r>
            <a:r>
              <a:rPr lang="es-ES" dirty="0" smtClean="0"/>
              <a:t>estrés</a:t>
            </a:r>
            <a:r>
              <a:rPr lang="es-ES" dirty="0"/>
              <a:t>, </a:t>
            </a:r>
            <a:r>
              <a:rPr lang="es-ES" dirty="0" smtClean="0"/>
              <a:t>seguridad</a:t>
            </a:r>
            <a:r>
              <a:rPr lang="es-ES" dirty="0"/>
              <a:t>, </a:t>
            </a:r>
            <a:r>
              <a:rPr lang="es-ES" dirty="0" smtClean="0"/>
              <a:t>actividades </a:t>
            </a:r>
            <a:r>
              <a:rPr lang="es-ES" dirty="0"/>
              <a:t>de </a:t>
            </a:r>
            <a:r>
              <a:rPr lang="es-ES" dirty="0" smtClean="0"/>
              <a:t>ocio,…</a:t>
            </a:r>
            <a:r>
              <a:rPr lang="es-ES" dirty="0"/>
              <a:t/>
            </a:r>
            <a:br>
              <a:rPr lang="es-ES" dirty="0"/>
            </a:br>
            <a:r>
              <a:rPr lang="es-ES" dirty="0"/>
              <a:t>• servicios </a:t>
            </a:r>
            <a:r>
              <a:rPr lang="es-ES" dirty="0" smtClean="0"/>
              <a:t>sociales: nivel </a:t>
            </a:r>
            <a:r>
              <a:rPr lang="es-ES" dirty="0"/>
              <a:t>de provisión</a:t>
            </a:r>
            <a:br>
              <a:rPr lang="es-ES" dirty="0"/>
            </a:br>
            <a:r>
              <a:rPr lang="es-ES" dirty="0"/>
              <a:t>• bienestar social: </a:t>
            </a:r>
            <a:r>
              <a:rPr lang="es-ES" dirty="0" smtClean="0"/>
              <a:t>accesibilidad, "</a:t>
            </a:r>
            <a:r>
              <a:rPr lang="es-ES" dirty="0"/>
              <a:t>capital social</a:t>
            </a:r>
            <a:r>
              <a:rPr lang="es-ES" dirty="0" smtClean="0"/>
              <a:t>"</a:t>
            </a:r>
          </a:p>
        </p:txBody>
      </p:sp>
      <p:sp>
        <p:nvSpPr>
          <p:cNvPr id="7" name="6 CuadroTexto"/>
          <p:cNvSpPr txBox="1"/>
          <p:nvPr/>
        </p:nvSpPr>
        <p:spPr>
          <a:xfrm>
            <a:off x="9490229" y="3462291"/>
            <a:ext cx="2423604" cy="646331"/>
          </a:xfrm>
          <a:prstGeom prst="rect">
            <a:avLst/>
          </a:prstGeom>
          <a:noFill/>
          <a:ln w="76200">
            <a:solidFill>
              <a:srgbClr val="FF0000"/>
            </a:solidFill>
          </a:ln>
        </p:spPr>
        <p:txBody>
          <a:bodyPr wrap="square" rtlCol="0">
            <a:spAutoFit/>
          </a:bodyPr>
          <a:lstStyle/>
          <a:p>
            <a:pPr algn="ctr"/>
            <a:r>
              <a:rPr lang="es-ES" dirty="0" smtClean="0"/>
              <a:t>Análisis de datos secundarios</a:t>
            </a:r>
          </a:p>
        </p:txBody>
      </p:sp>
      <p:sp>
        <p:nvSpPr>
          <p:cNvPr id="2" name="1 Rectángulo"/>
          <p:cNvSpPr/>
          <p:nvPr/>
        </p:nvSpPr>
        <p:spPr>
          <a:xfrm>
            <a:off x="9490229" y="4489401"/>
            <a:ext cx="2423604" cy="1200329"/>
          </a:xfrm>
          <a:prstGeom prst="rect">
            <a:avLst/>
          </a:prstGeom>
          <a:ln w="76200">
            <a:solidFill>
              <a:srgbClr val="FF0000"/>
            </a:solidFill>
          </a:ln>
        </p:spPr>
        <p:txBody>
          <a:bodyPr wrap="square">
            <a:spAutoFit/>
          </a:bodyPr>
          <a:lstStyle/>
          <a:p>
            <a:pPr algn="ctr"/>
            <a:r>
              <a:rPr lang="es-ES" dirty="0"/>
              <a:t>Obtención primaria de datos mediante encuestas, entrevistas, </a:t>
            </a:r>
            <a:r>
              <a:rPr lang="es-ES" dirty="0" err="1"/>
              <a:t>focus-group</a:t>
            </a:r>
            <a:endParaRPr lang="es-ES" dirty="0"/>
          </a:p>
        </p:txBody>
      </p:sp>
    </p:spTree>
    <p:extLst>
      <p:ext uri="{BB962C8B-B14F-4D97-AF65-F5344CB8AC3E}">
        <p14:creationId xmlns:p14="http://schemas.microsoft.com/office/powerpoint/2010/main" val="25908845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31434" y="140563"/>
            <a:ext cx="11360458" cy="258532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b="1" dirty="0"/>
              <a:t>4. </a:t>
            </a:r>
            <a:r>
              <a:rPr lang="es-ES" b="1" dirty="0" smtClean="0"/>
              <a:t>Impactos indirectos</a:t>
            </a:r>
          </a:p>
          <a:p>
            <a:r>
              <a:rPr lang="es-ES" b="1" dirty="0" smtClean="0"/>
              <a:t>Impactos a un nivel más amplio, afectando a individuos, empresas y sectores más allá de los directamente relacionados con el proyecto</a:t>
            </a:r>
          </a:p>
          <a:p>
            <a:r>
              <a:rPr lang="es-ES" dirty="0" smtClean="0"/>
              <a:t>Tienen que ver con:</a:t>
            </a:r>
          </a:p>
          <a:p>
            <a:r>
              <a:rPr lang="es-ES" dirty="0" smtClean="0"/>
              <a:t>• </a:t>
            </a:r>
            <a:r>
              <a:rPr lang="es-ES" b="1" dirty="0">
                <a:solidFill>
                  <a:srgbClr val="FF0000"/>
                </a:solidFill>
              </a:rPr>
              <a:t>Impactos en la actividad económica </a:t>
            </a:r>
            <a:r>
              <a:rPr lang="es-ES" dirty="0"/>
              <a:t>de una región como resultado de cambios en el consumo y la producción.</a:t>
            </a:r>
            <a:br>
              <a:rPr lang="es-ES" dirty="0"/>
            </a:br>
            <a:r>
              <a:rPr lang="es-ES" dirty="0"/>
              <a:t>gasto / actividad</a:t>
            </a:r>
            <a:br>
              <a:rPr lang="es-ES" dirty="0"/>
            </a:br>
            <a:r>
              <a:rPr lang="es-ES" dirty="0"/>
              <a:t>• cambios en el </a:t>
            </a:r>
            <a:r>
              <a:rPr lang="es-ES" b="1" dirty="0">
                <a:solidFill>
                  <a:srgbClr val="FF0000"/>
                </a:solidFill>
              </a:rPr>
              <a:t>empleo y los ingresos en una </a:t>
            </a:r>
            <a:r>
              <a:rPr lang="es-ES" b="1" dirty="0" smtClean="0">
                <a:solidFill>
                  <a:srgbClr val="FF0000"/>
                </a:solidFill>
              </a:rPr>
              <a:t>región, como consecuencia de las interrelaciones sectoriales</a:t>
            </a:r>
            <a:r>
              <a:rPr lang="es-ES" dirty="0"/>
              <a:t/>
            </a:r>
            <a:br>
              <a:rPr lang="es-ES" dirty="0"/>
            </a:br>
            <a:r>
              <a:rPr lang="es-ES" dirty="0"/>
              <a:t>• cambios en la población </a:t>
            </a:r>
            <a:r>
              <a:rPr lang="es-ES" dirty="0" smtClean="0"/>
              <a:t>y su estructura, provisión de servicios</a:t>
            </a:r>
          </a:p>
          <a:p>
            <a:r>
              <a:rPr lang="es-ES" dirty="0"/>
              <a:t>• </a:t>
            </a:r>
            <a:r>
              <a:rPr lang="es-ES" b="1" dirty="0" smtClean="0">
                <a:solidFill>
                  <a:srgbClr val="FF0000"/>
                </a:solidFill>
              </a:rPr>
              <a:t>cambios relacionados con la integración de la actividad en cadenas de valor globales</a:t>
            </a:r>
          </a:p>
        </p:txBody>
      </p:sp>
      <p:sp>
        <p:nvSpPr>
          <p:cNvPr id="3" name="2 Flecha abajo"/>
          <p:cNvSpPr/>
          <p:nvPr/>
        </p:nvSpPr>
        <p:spPr>
          <a:xfrm flipV="1">
            <a:off x="4376691" y="4653911"/>
            <a:ext cx="1846556" cy="3769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CuadroTexto"/>
          <p:cNvSpPr txBox="1"/>
          <p:nvPr/>
        </p:nvSpPr>
        <p:spPr>
          <a:xfrm>
            <a:off x="2450237" y="5134824"/>
            <a:ext cx="6560598" cy="369332"/>
          </a:xfrm>
          <a:prstGeom prst="rect">
            <a:avLst/>
          </a:prstGeom>
          <a:noFill/>
        </p:spPr>
        <p:txBody>
          <a:bodyPr wrap="square" rtlCol="0">
            <a:spAutoFit/>
          </a:bodyPr>
          <a:lstStyle/>
          <a:p>
            <a:pPr algn="ctr"/>
            <a:r>
              <a:rPr lang="es-ES" b="1" dirty="0" smtClean="0"/>
              <a:t>MULTIPLICADORES ECONÓMICOS, SOCIALES Y AMBIENTALES </a:t>
            </a:r>
            <a:endParaRPr lang="es-ES" b="1" dirty="0"/>
          </a:p>
        </p:txBody>
      </p:sp>
      <p:sp>
        <p:nvSpPr>
          <p:cNvPr id="5" name="4 Flecha abajo"/>
          <p:cNvSpPr/>
          <p:nvPr/>
        </p:nvSpPr>
        <p:spPr>
          <a:xfrm>
            <a:off x="4518734" y="5431369"/>
            <a:ext cx="1704513" cy="5805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310719" y="6100724"/>
            <a:ext cx="11381173" cy="646331"/>
          </a:xfrm>
          <a:prstGeom prst="rect">
            <a:avLst/>
          </a:prstGeom>
          <a:noFill/>
          <a:ln w="69850">
            <a:solidFill>
              <a:srgbClr val="FF0000"/>
            </a:solidFill>
          </a:ln>
        </p:spPr>
        <p:txBody>
          <a:bodyPr wrap="square" rtlCol="0">
            <a:spAutoFit/>
          </a:bodyPr>
          <a:lstStyle/>
          <a:p>
            <a:r>
              <a:rPr lang="es-ES" dirty="0" smtClean="0"/>
              <a:t>Los métodos más completos y complejos: input-output </a:t>
            </a:r>
            <a:r>
              <a:rPr lang="es-ES" dirty="0" err="1" smtClean="0"/>
              <a:t>analysis</a:t>
            </a:r>
            <a:r>
              <a:rPr lang="es-ES" dirty="0" smtClean="0"/>
              <a:t>, </a:t>
            </a:r>
            <a:r>
              <a:rPr lang="es-ES" dirty="0" err="1" smtClean="0"/>
              <a:t>integrated</a:t>
            </a:r>
            <a:r>
              <a:rPr lang="es-ES" dirty="0" smtClean="0"/>
              <a:t> </a:t>
            </a:r>
            <a:r>
              <a:rPr lang="es-ES" dirty="0" err="1" smtClean="0"/>
              <a:t>modelling</a:t>
            </a:r>
            <a:r>
              <a:rPr lang="es-ES" dirty="0" smtClean="0"/>
              <a:t>, computable </a:t>
            </a:r>
            <a:r>
              <a:rPr lang="es-ES" dirty="0"/>
              <a:t>general </a:t>
            </a:r>
            <a:r>
              <a:rPr lang="es-ES" dirty="0" err="1"/>
              <a:t>equilibrium</a:t>
            </a:r>
            <a:r>
              <a:rPr lang="es-ES" dirty="0"/>
              <a:t> </a:t>
            </a:r>
            <a:r>
              <a:rPr lang="es-ES" dirty="0" err="1"/>
              <a:t>modelling</a:t>
            </a:r>
            <a:r>
              <a:rPr lang="es-ES" dirty="0"/>
              <a:t>.</a:t>
            </a:r>
          </a:p>
        </p:txBody>
      </p:sp>
      <p:sp>
        <p:nvSpPr>
          <p:cNvPr id="7" name="6 Rectángulo"/>
          <p:cNvSpPr/>
          <p:nvPr/>
        </p:nvSpPr>
        <p:spPr>
          <a:xfrm>
            <a:off x="402454" y="3429000"/>
            <a:ext cx="11289437"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s-ES" dirty="0"/>
              <a:t>• </a:t>
            </a:r>
            <a:r>
              <a:rPr lang="es-ES" b="1" dirty="0"/>
              <a:t>efectos indirectos (de producción)</a:t>
            </a:r>
            <a:r>
              <a:rPr lang="es-ES" dirty="0"/>
              <a:t>, como resultado del impacto de segundo orden de las empresas y sectores como consecuencia del incremento en la actividad productiva</a:t>
            </a:r>
          </a:p>
          <a:p>
            <a:r>
              <a:rPr lang="es-ES" b="1" dirty="0"/>
              <a:t>• efectos inducidos (consumo), </a:t>
            </a:r>
            <a:r>
              <a:rPr lang="es-ES" dirty="0"/>
              <a:t>resultantes del incremento de gasto en los hogares de la zona, por incremento de ingresos en las actividades.</a:t>
            </a:r>
          </a:p>
        </p:txBody>
      </p:sp>
    </p:spTree>
    <p:extLst>
      <p:ext uri="{BB962C8B-B14F-4D97-AF65-F5344CB8AC3E}">
        <p14:creationId xmlns:p14="http://schemas.microsoft.com/office/powerpoint/2010/main" val="1328359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26128" y="359291"/>
            <a:ext cx="5930283" cy="1785104"/>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s-ES" sz="2200" b="1" dirty="0" smtClean="0"/>
              <a:t>Evaluación de impactos directos e indirectos: </a:t>
            </a:r>
          </a:p>
          <a:p>
            <a:r>
              <a:rPr lang="es-ES" sz="2200" dirty="0" smtClean="0"/>
              <a:t>- Input-output </a:t>
            </a:r>
            <a:r>
              <a:rPr lang="es-ES" sz="2200" dirty="0" err="1" smtClean="0"/>
              <a:t>analysis</a:t>
            </a:r>
            <a:r>
              <a:rPr lang="es-ES" sz="2200" dirty="0" smtClean="0"/>
              <a:t> a distintas escalas</a:t>
            </a:r>
          </a:p>
          <a:p>
            <a:r>
              <a:rPr lang="es-ES" sz="2200" dirty="0" smtClean="0"/>
              <a:t>- </a:t>
            </a:r>
            <a:r>
              <a:rPr lang="es-ES" sz="2200" dirty="0" err="1" smtClean="0"/>
              <a:t>Socioeconomic</a:t>
            </a:r>
            <a:r>
              <a:rPr lang="es-ES" sz="2200" dirty="0" smtClean="0"/>
              <a:t> </a:t>
            </a:r>
            <a:r>
              <a:rPr lang="es-ES" sz="2200" dirty="0" err="1" smtClean="0"/>
              <a:t>integrated</a:t>
            </a:r>
            <a:r>
              <a:rPr lang="es-ES" sz="2200" dirty="0" smtClean="0"/>
              <a:t> </a:t>
            </a:r>
            <a:r>
              <a:rPr lang="es-ES" sz="2200" dirty="0" err="1" smtClean="0"/>
              <a:t>modelling</a:t>
            </a:r>
            <a:endParaRPr lang="es-ES" sz="2200" dirty="0" smtClean="0"/>
          </a:p>
          <a:p>
            <a:pPr marL="342900" indent="-342900">
              <a:buFontTx/>
              <a:buChar char="-"/>
            </a:pPr>
            <a:r>
              <a:rPr lang="es-ES" sz="2200" dirty="0" smtClean="0"/>
              <a:t>Computable </a:t>
            </a:r>
            <a:r>
              <a:rPr lang="es-ES" sz="2200" dirty="0"/>
              <a:t>general </a:t>
            </a:r>
            <a:r>
              <a:rPr lang="es-ES" sz="2200" dirty="0" err="1"/>
              <a:t>equilibrium</a:t>
            </a:r>
            <a:r>
              <a:rPr lang="es-ES" sz="2200" dirty="0"/>
              <a:t> </a:t>
            </a:r>
            <a:r>
              <a:rPr lang="es-ES" sz="2200" dirty="0" err="1" smtClean="0"/>
              <a:t>modelling</a:t>
            </a:r>
            <a:endParaRPr lang="es-ES" sz="2200" dirty="0" smtClean="0"/>
          </a:p>
          <a:p>
            <a:pPr marL="342900" indent="-342900">
              <a:buFontTx/>
              <a:buChar char="-"/>
            </a:pPr>
            <a:r>
              <a:rPr lang="es-ES" sz="2200" dirty="0" smtClean="0"/>
              <a:t>IO-GIS </a:t>
            </a:r>
            <a:r>
              <a:rPr lang="es-ES" sz="2200" dirty="0" err="1" smtClean="0"/>
              <a:t>based</a:t>
            </a:r>
            <a:r>
              <a:rPr lang="es-ES" sz="2200" dirty="0" smtClean="0"/>
              <a:t> </a:t>
            </a:r>
            <a:r>
              <a:rPr lang="es-ES" sz="2200" dirty="0" err="1" smtClean="0"/>
              <a:t>models</a:t>
            </a:r>
            <a:endParaRPr lang="es-ES" sz="2200" dirty="0"/>
          </a:p>
        </p:txBody>
      </p:sp>
      <p:sp>
        <p:nvSpPr>
          <p:cNvPr id="6" name="5 CuadroTexto"/>
          <p:cNvSpPr txBox="1"/>
          <p:nvPr/>
        </p:nvSpPr>
        <p:spPr>
          <a:xfrm>
            <a:off x="6720396" y="359291"/>
            <a:ext cx="5255581" cy="2462213"/>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s-ES" sz="2200" b="1" dirty="0" smtClean="0"/>
              <a:t>Evaluación de impactos económicos, sociales y ambientales</a:t>
            </a:r>
          </a:p>
          <a:p>
            <a:r>
              <a:rPr lang="es-ES" sz="2200" dirty="0" smtClean="0"/>
              <a:t>- Huellas socioeconómicas</a:t>
            </a:r>
          </a:p>
          <a:p>
            <a:r>
              <a:rPr lang="es-ES" sz="2200" dirty="0" smtClean="0"/>
              <a:t>- Huellas ambientales (agua, CO2, energía)</a:t>
            </a:r>
          </a:p>
          <a:p>
            <a:pPr marL="342900" indent="-342900">
              <a:buFontTx/>
              <a:buChar char="-"/>
            </a:pPr>
            <a:r>
              <a:rPr lang="es-ES" sz="2200" dirty="0" smtClean="0"/>
              <a:t>Localización de impactos de consumo y producción</a:t>
            </a:r>
          </a:p>
          <a:p>
            <a:pPr marL="342900" indent="-342900">
              <a:buFontTx/>
              <a:buChar char="-"/>
            </a:pPr>
            <a:r>
              <a:rPr lang="es-ES" sz="2200" dirty="0" smtClean="0"/>
              <a:t>Integraciones en las cadenas globales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8972" y="3455627"/>
            <a:ext cx="3814500" cy="2819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2784" y="2643048"/>
            <a:ext cx="2646229" cy="3783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74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26129" y="2632507"/>
            <a:ext cx="5939160" cy="144655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sz="2200" b="1" dirty="0" smtClean="0"/>
              <a:t>Otros métodos usados para la medición de impactos: </a:t>
            </a:r>
          </a:p>
          <a:p>
            <a:r>
              <a:rPr lang="es-ES" sz="2200" dirty="0" smtClean="0"/>
              <a:t>SROI (Social </a:t>
            </a:r>
            <a:r>
              <a:rPr lang="es-ES" sz="2200" dirty="0" err="1" smtClean="0"/>
              <a:t>Return</a:t>
            </a:r>
            <a:r>
              <a:rPr lang="es-ES" sz="2200" dirty="0" smtClean="0"/>
              <a:t> of </a:t>
            </a:r>
            <a:r>
              <a:rPr lang="es-ES" sz="2200" dirty="0" err="1" smtClean="0"/>
              <a:t>Investment</a:t>
            </a:r>
            <a:r>
              <a:rPr lang="es-ES" sz="2200" dirty="0" smtClean="0"/>
              <a:t>)</a:t>
            </a:r>
          </a:p>
          <a:p>
            <a:r>
              <a:rPr lang="es-ES" sz="2200" dirty="0" err="1" smtClean="0"/>
              <a:t>Tripple</a:t>
            </a:r>
            <a:r>
              <a:rPr lang="es-ES" sz="2200" dirty="0" smtClean="0"/>
              <a:t> </a:t>
            </a:r>
            <a:r>
              <a:rPr lang="es-ES" sz="2200" dirty="0" err="1" smtClean="0"/>
              <a:t>Bottom</a:t>
            </a:r>
            <a:r>
              <a:rPr lang="es-ES" sz="2200" dirty="0" smtClean="0"/>
              <a:t> line, Análisis Coste-Beneficio…..</a:t>
            </a:r>
            <a:endParaRPr lang="es-ES" sz="2200" dirty="0"/>
          </a:p>
        </p:txBody>
      </p:sp>
      <p:grpSp>
        <p:nvGrpSpPr>
          <p:cNvPr id="6" name="5 Grupo"/>
          <p:cNvGrpSpPr/>
          <p:nvPr/>
        </p:nvGrpSpPr>
        <p:grpSpPr>
          <a:xfrm>
            <a:off x="6365289" y="702178"/>
            <a:ext cx="6096000" cy="5605492"/>
            <a:chOff x="6365289" y="702178"/>
            <a:chExt cx="6096000" cy="5605492"/>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8253" y="702178"/>
              <a:ext cx="5377880" cy="5359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365289" y="6061449"/>
              <a:ext cx="6096000" cy="246221"/>
            </a:xfrm>
            <a:prstGeom prst="rect">
              <a:avLst/>
            </a:prstGeom>
          </p:spPr>
          <p:txBody>
            <a:bodyPr>
              <a:spAutoFit/>
            </a:bodyPr>
            <a:lstStyle/>
            <a:p>
              <a:r>
                <a:rPr lang="en-US" sz="1000" dirty="0" smtClean="0"/>
                <a:t>Maas (2008): Social Impact measurement: towards a guideline for managers </a:t>
              </a:r>
              <a:endParaRPr lang="es-ES" sz="1000" dirty="0"/>
            </a:p>
          </p:txBody>
        </p:sp>
      </p:grpSp>
    </p:spTree>
    <p:extLst>
      <p:ext uri="{BB962C8B-B14F-4D97-AF65-F5344CB8AC3E}">
        <p14:creationId xmlns:p14="http://schemas.microsoft.com/office/powerpoint/2010/main" val="169201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366" y="0"/>
            <a:ext cx="4600575"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0365" y="1513888"/>
            <a:ext cx="4600575" cy="559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5242" y="173454"/>
            <a:ext cx="45624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0941" y="4616142"/>
            <a:ext cx="4791075"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59798" y="461639"/>
            <a:ext cx="892552" cy="6232124"/>
          </a:xfrm>
          <a:prstGeom prst="rect">
            <a:avLst/>
          </a:prstGeom>
        </p:spPr>
        <p:style>
          <a:lnRef idx="1">
            <a:schemeClr val="accent6"/>
          </a:lnRef>
          <a:fillRef idx="2">
            <a:schemeClr val="accent6"/>
          </a:fillRef>
          <a:effectRef idx="1">
            <a:schemeClr val="accent6"/>
          </a:effectRef>
          <a:fontRef idx="minor">
            <a:schemeClr val="dk1"/>
          </a:fontRef>
        </p:style>
        <p:txBody>
          <a:bodyPr vert="vert270" wrap="square" rtlCol="0">
            <a:spAutoFit/>
          </a:bodyPr>
          <a:lstStyle/>
          <a:p>
            <a:pPr algn="ctr"/>
            <a:r>
              <a:rPr lang="es-ES" b="1" dirty="0" smtClean="0"/>
              <a:t>Infinidad de indicadores disponibles, cuantificables, dependiendo del objetivos y alcance de la propuesta</a:t>
            </a:r>
          </a:p>
          <a:p>
            <a:pPr algn="ctr"/>
            <a:r>
              <a:rPr lang="es-ES" sz="1000" b="1" dirty="0" err="1" smtClean="0"/>
              <a:t>Ej</a:t>
            </a:r>
            <a:r>
              <a:rPr lang="es-ES" sz="1000" b="1" dirty="0" smtClean="0"/>
              <a:t>: </a:t>
            </a:r>
            <a:r>
              <a:rPr lang="en-US" sz="1000" dirty="0"/>
              <a:t>A Practical </a:t>
            </a:r>
            <a:r>
              <a:rPr lang="en-US" sz="1000" dirty="0" smtClean="0"/>
              <a:t>Guide: Assessment of Socio-Economic Impacts </a:t>
            </a:r>
            <a:r>
              <a:rPr lang="en-US" sz="1000" dirty="0"/>
              <a:t>of </a:t>
            </a:r>
            <a:r>
              <a:rPr lang="en-US" sz="1000" dirty="0" smtClean="0"/>
              <a:t>Research Infrastructures</a:t>
            </a:r>
            <a:endParaRPr lang="es-ES" sz="1000" b="1" dirty="0"/>
          </a:p>
        </p:txBody>
      </p:sp>
    </p:spTree>
    <p:extLst>
      <p:ext uri="{BB962C8B-B14F-4D97-AF65-F5344CB8AC3E}">
        <p14:creationId xmlns:p14="http://schemas.microsoft.com/office/powerpoint/2010/main" val="2830490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1A7181A7-B7C5-41BB-A9C8-2AE277B4BCAB}"/>
              </a:ext>
            </a:extLst>
          </p:cNvPr>
          <p:cNvSpPr/>
          <p:nvPr/>
        </p:nvSpPr>
        <p:spPr>
          <a:xfrm>
            <a:off x="597767" y="1753395"/>
            <a:ext cx="11182903" cy="1292662"/>
          </a:xfrm>
          <a:prstGeom prst="rect">
            <a:avLst/>
          </a:prstGeom>
        </p:spPr>
        <p:txBody>
          <a:bodyPr wrap="square">
            <a:spAutoFit/>
          </a:bodyPr>
          <a:lstStyle/>
          <a:p>
            <a:r>
              <a:rPr lang="es-ES" sz="2600" b="1" dirty="0"/>
              <a:t>IMPACTO</a:t>
            </a:r>
            <a:r>
              <a:rPr lang="es-ES" sz="2600" dirty="0"/>
              <a:t>=</a:t>
            </a:r>
            <a:r>
              <a:rPr lang="es-ES" sz="2600" b="1" dirty="0"/>
              <a:t>cambio</a:t>
            </a:r>
            <a:r>
              <a:rPr lang="es-ES" sz="2600" dirty="0"/>
              <a:t> –positivo o negativo– que resulta de la puesta en marcha de un conjunto de servicios o actividades </a:t>
            </a:r>
            <a:r>
              <a:rPr lang="es-ES" sz="2600" b="1" dirty="0"/>
              <a:t>en un determinado contexto social y ambiental</a:t>
            </a:r>
            <a:r>
              <a:rPr lang="es-ES" sz="2600" dirty="0"/>
              <a:t>. </a:t>
            </a:r>
            <a:r>
              <a:rPr lang="es-ES" sz="2600" dirty="0" smtClean="0"/>
              <a:t>(</a:t>
            </a:r>
            <a:r>
              <a:rPr lang="es-ES" sz="2600" dirty="0" err="1" smtClean="0"/>
              <a:t>Robbin</a:t>
            </a:r>
            <a:r>
              <a:rPr lang="es-ES" sz="2600" dirty="0"/>
              <a:t>, 2003)</a:t>
            </a:r>
          </a:p>
        </p:txBody>
      </p:sp>
      <p:sp>
        <p:nvSpPr>
          <p:cNvPr id="4" name="CuadroTexto 3">
            <a:extLst>
              <a:ext uri="{FF2B5EF4-FFF2-40B4-BE49-F238E27FC236}">
                <a16:creationId xmlns:a16="http://schemas.microsoft.com/office/drawing/2014/main" xmlns="" id="{523D0544-5C8C-4E7C-ACF6-EAE6EDE60A5F}"/>
              </a:ext>
            </a:extLst>
          </p:cNvPr>
          <p:cNvSpPr txBox="1"/>
          <p:nvPr/>
        </p:nvSpPr>
        <p:spPr>
          <a:xfrm>
            <a:off x="949911" y="497150"/>
            <a:ext cx="10271464" cy="1077218"/>
          </a:xfrm>
          <a:prstGeom prst="rect">
            <a:avLst/>
          </a:prstGeom>
          <a:noFill/>
        </p:spPr>
        <p:txBody>
          <a:bodyPr wrap="square" rtlCol="0">
            <a:spAutoFit/>
          </a:bodyPr>
          <a:lstStyle/>
          <a:p>
            <a:pPr algn="ctr"/>
            <a:r>
              <a:rPr lang="es-ES" sz="3200" dirty="0">
                <a:solidFill>
                  <a:srgbClr val="7030A0"/>
                </a:solidFill>
              </a:rPr>
              <a:t>INVESTIGACIÓN </a:t>
            </a:r>
            <a:r>
              <a:rPr lang="es-ES" sz="3200" dirty="0" smtClean="0">
                <a:solidFill>
                  <a:srgbClr val="7030A0"/>
                </a:solidFill>
              </a:rPr>
              <a:t>PARA </a:t>
            </a:r>
            <a:r>
              <a:rPr lang="es-ES" sz="3200" b="1" dirty="0" smtClean="0">
                <a:solidFill>
                  <a:srgbClr val="7030A0"/>
                </a:solidFill>
              </a:rPr>
              <a:t>TRANSFORMAR LA REALIDAD</a:t>
            </a:r>
          </a:p>
          <a:p>
            <a:pPr algn="ctr"/>
            <a:r>
              <a:rPr lang="es-ES" sz="3200" dirty="0" smtClean="0">
                <a:solidFill>
                  <a:srgbClr val="7030A0"/>
                </a:solidFill>
              </a:rPr>
              <a:t>=== </a:t>
            </a:r>
            <a:r>
              <a:rPr lang="es-ES" sz="3200" b="1" dirty="0">
                <a:solidFill>
                  <a:srgbClr val="7030A0"/>
                </a:solidFill>
              </a:rPr>
              <a:t>GENERAR </a:t>
            </a:r>
            <a:r>
              <a:rPr lang="es-ES" sz="3200" b="1" dirty="0" smtClean="0">
                <a:solidFill>
                  <a:srgbClr val="7030A0"/>
                </a:solidFill>
              </a:rPr>
              <a:t>IMPACTOS</a:t>
            </a:r>
            <a:endParaRPr lang="es-ES" sz="3200" b="1" dirty="0">
              <a:solidFill>
                <a:srgbClr val="7030A0"/>
              </a:solidFill>
            </a:endParaRPr>
          </a:p>
        </p:txBody>
      </p:sp>
      <p:sp>
        <p:nvSpPr>
          <p:cNvPr id="5" name="4 CuadroTexto"/>
          <p:cNvSpPr txBox="1"/>
          <p:nvPr/>
        </p:nvSpPr>
        <p:spPr>
          <a:xfrm>
            <a:off x="408373" y="3329126"/>
            <a:ext cx="11372297" cy="1631216"/>
          </a:xfrm>
          <a:prstGeom prst="rect">
            <a:avLst/>
          </a:prstGeom>
          <a:noFill/>
        </p:spPr>
        <p:txBody>
          <a:bodyPr wrap="square" rtlCol="0">
            <a:spAutoFit/>
          </a:bodyPr>
          <a:lstStyle/>
          <a:p>
            <a:pPr marL="285750" indent="-285750">
              <a:buFontTx/>
              <a:buChar char="-"/>
            </a:pPr>
            <a:r>
              <a:rPr lang="es-ES" sz="2000" b="1" dirty="0" smtClean="0">
                <a:solidFill>
                  <a:srgbClr val="7030A0"/>
                </a:solidFill>
              </a:rPr>
              <a:t>Inversión en </a:t>
            </a:r>
            <a:r>
              <a:rPr lang="es-ES" sz="2000" b="1" dirty="0" err="1" smtClean="0">
                <a:solidFill>
                  <a:srgbClr val="7030A0"/>
                </a:solidFill>
              </a:rPr>
              <a:t>I+D+i</a:t>
            </a:r>
            <a:r>
              <a:rPr lang="es-ES" sz="2000" b="1" dirty="0" smtClean="0">
                <a:solidFill>
                  <a:srgbClr val="7030A0"/>
                </a:solidFill>
              </a:rPr>
              <a:t> como factor </a:t>
            </a:r>
            <a:r>
              <a:rPr lang="es-ES" sz="2000" b="1" dirty="0">
                <a:solidFill>
                  <a:srgbClr val="7030A0"/>
                </a:solidFill>
              </a:rPr>
              <a:t>fundamental para el </a:t>
            </a:r>
            <a:r>
              <a:rPr lang="es-ES" sz="2000" b="1" dirty="0" smtClean="0">
                <a:solidFill>
                  <a:srgbClr val="7030A0"/>
                </a:solidFill>
              </a:rPr>
              <a:t>crecimiento de la productividad y competitividad</a:t>
            </a:r>
          </a:p>
          <a:p>
            <a:pPr marL="285750" indent="-285750">
              <a:buFontTx/>
              <a:buChar char="-"/>
            </a:pPr>
            <a:r>
              <a:rPr lang="es-ES" sz="2000" b="1" dirty="0" smtClean="0">
                <a:solidFill>
                  <a:srgbClr val="7030A0"/>
                </a:solidFill>
              </a:rPr>
              <a:t>La Europa del Conocimiento</a:t>
            </a:r>
            <a:r>
              <a:rPr lang="es-ES" sz="2000" dirty="0" smtClean="0"/>
              <a:t>, entiende la ciencia como uno de los principales pilares para la generación de empelo y riqueza en Europa</a:t>
            </a:r>
          </a:p>
          <a:p>
            <a:pPr marL="285750" indent="-285750">
              <a:buFontTx/>
              <a:buChar char="-"/>
            </a:pPr>
            <a:r>
              <a:rPr lang="es-ES" sz="2000" b="1" dirty="0" smtClean="0">
                <a:solidFill>
                  <a:srgbClr val="7030A0"/>
                </a:solidFill>
              </a:rPr>
              <a:t>Conocer el impacto socioeconómico de los </a:t>
            </a:r>
            <a:r>
              <a:rPr lang="es-ES" sz="2000" b="1" dirty="0">
                <a:solidFill>
                  <a:srgbClr val="7030A0"/>
                </a:solidFill>
              </a:rPr>
              <a:t>proyectos de investigación</a:t>
            </a:r>
            <a:r>
              <a:rPr lang="es-ES" sz="2000" dirty="0"/>
              <a:t>, </a:t>
            </a:r>
            <a:r>
              <a:rPr lang="es-ES" sz="2000" dirty="0" smtClean="0"/>
              <a:t>elemento </a:t>
            </a:r>
            <a:r>
              <a:rPr lang="es-ES" sz="2000" dirty="0"/>
              <a:t>primordial para la Unión </a:t>
            </a:r>
            <a:r>
              <a:rPr lang="es-ES" sz="2000" dirty="0" smtClean="0"/>
              <a:t>Europea. Factor con creciente relevancia en la evaluación de las propuestas</a:t>
            </a:r>
            <a:endParaRPr lang="es-ES" sz="2000" dirty="0"/>
          </a:p>
        </p:txBody>
      </p:sp>
    </p:spTree>
    <p:extLst>
      <p:ext uri="{BB962C8B-B14F-4D97-AF65-F5344CB8AC3E}">
        <p14:creationId xmlns:p14="http://schemas.microsoft.com/office/powerpoint/2010/main" val="400394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011" y="984120"/>
            <a:ext cx="9867669" cy="5875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452761" y="69671"/>
            <a:ext cx="11629748" cy="1200329"/>
          </a:xfrm>
          <a:prstGeom prst="rect">
            <a:avLst/>
          </a:prstGeom>
        </p:spPr>
        <p:txBody>
          <a:bodyPr wrap="square">
            <a:spAutoFit/>
          </a:bodyPr>
          <a:lstStyle/>
          <a:p>
            <a:r>
              <a:rPr lang="en-US" i="1" dirty="0"/>
              <a:t>Table 3.1: </a:t>
            </a:r>
            <a:r>
              <a:rPr lang="en-US" i="1" dirty="0" smtClean="0"/>
              <a:t>Prioritized </a:t>
            </a:r>
            <a:r>
              <a:rPr lang="en-US" i="1" dirty="0"/>
              <a:t>indicators for Responsible Research and Innovation</a:t>
            </a:r>
            <a:r>
              <a:rPr lang="en-US" i="1" dirty="0" smtClean="0"/>
              <a:t>.</a:t>
            </a:r>
          </a:p>
          <a:p>
            <a:r>
              <a:rPr lang="en-US" dirty="0" smtClean="0"/>
              <a:t>European Commission ( 2015). Indicators </a:t>
            </a:r>
            <a:r>
              <a:rPr lang="en-US" dirty="0"/>
              <a:t>for promoting and monitoring Responsible Research and </a:t>
            </a:r>
            <a:r>
              <a:rPr lang="en-US" dirty="0" smtClean="0"/>
              <a:t>Innovation</a:t>
            </a:r>
          </a:p>
          <a:p>
            <a:r>
              <a:rPr lang="es-ES" dirty="0">
                <a:hlinkClick r:id="rId3"/>
              </a:rPr>
              <a:t>http://</a:t>
            </a:r>
            <a:r>
              <a:rPr lang="es-ES" dirty="0" smtClean="0">
                <a:hlinkClick r:id="rId3"/>
              </a:rPr>
              <a:t>ec.europa.eu/research/swafs/pdf/pub_rri/rri_indicators_final_version.pdf</a:t>
            </a:r>
            <a:endParaRPr lang="es-ES" dirty="0" smtClean="0"/>
          </a:p>
          <a:p>
            <a:endParaRPr lang="es-ES" dirty="0"/>
          </a:p>
        </p:txBody>
      </p:sp>
    </p:spTree>
    <p:extLst>
      <p:ext uri="{BB962C8B-B14F-4D97-AF65-F5344CB8AC3E}">
        <p14:creationId xmlns:p14="http://schemas.microsoft.com/office/powerpoint/2010/main" val="29898714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65704"/>
            <a:ext cx="1127760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59782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839" y="1"/>
            <a:ext cx="5408811" cy="689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6529138" y="385724"/>
            <a:ext cx="4850943" cy="646331"/>
          </a:xfrm>
          <a:prstGeom prst="rect">
            <a:avLst/>
          </a:prstGeom>
        </p:spPr>
        <p:txBody>
          <a:bodyPr wrap="none">
            <a:spAutoFit/>
          </a:bodyPr>
          <a:lstStyle/>
          <a:p>
            <a:r>
              <a:rPr lang="es-ES" dirty="0">
                <a:hlinkClick r:id="rId3"/>
              </a:rPr>
              <a:t>https://</a:t>
            </a:r>
            <a:r>
              <a:rPr lang="es-ES" dirty="0" smtClean="0">
                <a:hlinkClick r:id="rId3"/>
              </a:rPr>
              <a:t>ec.europa.eu/eurostat/web/sdi/indicators</a:t>
            </a:r>
            <a:endParaRPr lang="es-ES" dirty="0" smtClean="0"/>
          </a:p>
          <a:p>
            <a:endParaRPr lang="es-E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5344" y="1113611"/>
            <a:ext cx="5260016" cy="195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1189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43379" y="470517"/>
            <a:ext cx="10919534" cy="563231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s-ES" sz="2400" b="1" dirty="0" smtClean="0"/>
              <a:t>Oportunidad para la colaboración multidisciplinar:</a:t>
            </a:r>
          </a:p>
          <a:p>
            <a:endParaRPr lang="es-ES" sz="2400" dirty="0"/>
          </a:p>
          <a:p>
            <a:pPr marL="285750" indent="-285750">
              <a:buFontTx/>
              <a:buChar char="-"/>
            </a:pPr>
            <a:r>
              <a:rPr lang="es-ES" sz="2400" dirty="0" smtClean="0"/>
              <a:t>Términos económicos: </a:t>
            </a:r>
            <a:r>
              <a:rPr lang="es-ES" sz="2400" b="1" dirty="0" smtClean="0"/>
              <a:t>cuantificar y cualificar impactos </a:t>
            </a:r>
            <a:r>
              <a:rPr lang="es-ES" sz="2400" dirty="0" smtClean="0"/>
              <a:t>(ej. Empleo?, renta?, riqueza?, fijación poblacional, colectivos, justicia social, inclusión, cohesión territorial?….)</a:t>
            </a:r>
          </a:p>
          <a:p>
            <a:pPr marL="285750" indent="-285750">
              <a:buFontTx/>
              <a:buChar char="-"/>
            </a:pPr>
            <a:endParaRPr lang="es-ES" sz="2400" dirty="0" smtClean="0"/>
          </a:p>
          <a:p>
            <a:pPr marL="285750" indent="-285750">
              <a:buFontTx/>
              <a:buChar char="-"/>
            </a:pPr>
            <a:r>
              <a:rPr lang="es-ES" sz="2400" b="1" dirty="0" smtClean="0"/>
              <a:t>Retos sociales y económicos </a:t>
            </a:r>
            <a:r>
              <a:rPr lang="es-ES" sz="2400" dirty="0" smtClean="0"/>
              <a:t>y alineamiento con políticas económicas, sociales y ambientales</a:t>
            </a:r>
          </a:p>
          <a:p>
            <a:pPr marL="285750" indent="-285750">
              <a:buFontTx/>
              <a:buChar char="-"/>
            </a:pPr>
            <a:endParaRPr lang="es-ES" sz="2400" dirty="0" smtClean="0"/>
          </a:p>
          <a:p>
            <a:pPr marL="285750" indent="-285750">
              <a:buFontTx/>
              <a:buChar char="-"/>
            </a:pPr>
            <a:r>
              <a:rPr lang="es-ES" sz="2400" b="1" dirty="0" smtClean="0"/>
              <a:t>Disponibilidad y pertinencia de indicadores</a:t>
            </a:r>
          </a:p>
          <a:p>
            <a:pPr marL="285750" indent="-285750">
              <a:buFontTx/>
              <a:buChar char="-"/>
            </a:pPr>
            <a:endParaRPr lang="es-ES" sz="2400" b="1" dirty="0" smtClean="0"/>
          </a:p>
          <a:p>
            <a:pPr marL="285750" indent="-285750">
              <a:buFontTx/>
              <a:buChar char="-"/>
            </a:pPr>
            <a:r>
              <a:rPr lang="es-ES" sz="2400" dirty="0" smtClean="0"/>
              <a:t>Integración económica y creciente importancia de las </a:t>
            </a:r>
            <a:r>
              <a:rPr lang="es-ES" sz="2400" b="1" dirty="0" smtClean="0"/>
              <a:t>cadenas globales de valor</a:t>
            </a:r>
          </a:p>
          <a:p>
            <a:pPr marL="285750" indent="-285750">
              <a:buFontTx/>
              <a:buChar char="-"/>
            </a:pPr>
            <a:r>
              <a:rPr lang="es-ES" sz="2400" dirty="0" smtClean="0"/>
              <a:t>Integración </a:t>
            </a:r>
            <a:r>
              <a:rPr lang="es-ES" sz="2400" dirty="0"/>
              <a:t>de objetivos económicos, sociales y </a:t>
            </a:r>
            <a:r>
              <a:rPr lang="es-ES" sz="2400" dirty="0" smtClean="0"/>
              <a:t>ambientales</a:t>
            </a:r>
          </a:p>
          <a:p>
            <a:pPr marL="285750" indent="-285750">
              <a:buFontTx/>
              <a:buChar char="-"/>
            </a:pPr>
            <a:endParaRPr lang="es-ES" sz="2400" dirty="0" smtClean="0"/>
          </a:p>
          <a:p>
            <a:pPr marL="285750" indent="-285750">
              <a:buFontTx/>
              <a:buChar char="-"/>
            </a:pPr>
            <a:r>
              <a:rPr lang="es-ES" sz="2400" dirty="0"/>
              <a:t>Enfoques micro-meso y macro de los impactos socioeconómicos </a:t>
            </a:r>
            <a:r>
              <a:rPr lang="es-ES" sz="2400"/>
              <a:t>y </a:t>
            </a:r>
            <a:r>
              <a:rPr lang="es-ES" sz="2400" smtClean="0"/>
              <a:t>ambientales</a:t>
            </a:r>
            <a:endParaRPr lang="es-ES" sz="2400" dirty="0"/>
          </a:p>
        </p:txBody>
      </p:sp>
    </p:spTree>
    <p:extLst>
      <p:ext uri="{BB962C8B-B14F-4D97-AF65-F5344CB8AC3E}">
        <p14:creationId xmlns:p14="http://schemas.microsoft.com/office/powerpoint/2010/main" val="4860569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xmlns="" id="{9BC82D9E-B126-4476-952E-00EE12473BE3}"/>
              </a:ext>
            </a:extLst>
          </p:cNvPr>
          <p:cNvSpPr>
            <a:spLocks noGrp="1"/>
          </p:cNvSpPr>
          <p:nvPr>
            <p:ph type="ctrTitle"/>
          </p:nvPr>
        </p:nvSpPr>
        <p:spPr>
          <a:xfrm>
            <a:off x="3043403" y="1104982"/>
            <a:ext cx="6105194" cy="2031055"/>
          </a:xfrm>
        </p:spPr>
        <p:txBody>
          <a:bodyPr>
            <a:normAutofit/>
          </a:bodyPr>
          <a:lstStyle/>
          <a:p>
            <a:r>
              <a:rPr lang="es-ES" sz="3000" b="1" dirty="0">
                <a:solidFill>
                  <a:srgbClr val="FFFFFF"/>
                </a:solidFill>
              </a:rPr>
              <a:t>Impacto </a:t>
            </a:r>
            <a:r>
              <a:rPr lang="es-ES" sz="3000" b="1" dirty="0" smtClean="0">
                <a:solidFill>
                  <a:srgbClr val="FFFFFF"/>
                </a:solidFill>
              </a:rPr>
              <a:t>económico, social y ambiental en </a:t>
            </a:r>
            <a:r>
              <a:rPr lang="es-ES" sz="3000" b="1" dirty="0">
                <a:solidFill>
                  <a:srgbClr val="FFFFFF"/>
                </a:solidFill>
              </a:rPr>
              <a:t>los proyectos de </a:t>
            </a:r>
            <a:r>
              <a:rPr lang="es-ES" sz="3000" b="1" dirty="0" err="1" smtClean="0">
                <a:solidFill>
                  <a:srgbClr val="FFFFFF"/>
                </a:solidFill>
              </a:rPr>
              <a:t>I+D+i</a:t>
            </a:r>
            <a:r>
              <a:rPr lang="es-ES" sz="3000" b="1" dirty="0" smtClean="0">
                <a:solidFill>
                  <a:srgbClr val="FFFFFF"/>
                </a:solidFill>
              </a:rPr>
              <a:t/>
            </a:r>
            <a:br>
              <a:rPr lang="es-ES" sz="3000" b="1" dirty="0" smtClean="0">
                <a:solidFill>
                  <a:srgbClr val="FFFFFF"/>
                </a:solidFill>
              </a:rPr>
            </a:br>
            <a:endParaRPr lang="es-ES" sz="3000" b="1" dirty="0">
              <a:solidFill>
                <a:srgbClr val="FFFFFF"/>
              </a:solidFill>
            </a:endParaRPr>
          </a:p>
        </p:txBody>
      </p:sp>
      <p:sp>
        <p:nvSpPr>
          <p:cNvPr id="3" name="Subtítulo 2">
            <a:extLst>
              <a:ext uri="{FF2B5EF4-FFF2-40B4-BE49-F238E27FC236}">
                <a16:creationId xmlns:a16="http://schemas.microsoft.com/office/drawing/2014/main" xmlns="" id="{FCD897DD-796E-4096-8CF9-97F60E4BA2CC}"/>
              </a:ext>
            </a:extLst>
          </p:cNvPr>
          <p:cNvSpPr>
            <a:spLocks noGrp="1"/>
          </p:cNvSpPr>
          <p:nvPr>
            <p:ph type="subTitle" idx="1"/>
          </p:nvPr>
        </p:nvSpPr>
        <p:spPr>
          <a:xfrm>
            <a:off x="2878037" y="3087960"/>
            <a:ext cx="6105194" cy="682079"/>
          </a:xfrm>
        </p:spPr>
        <p:txBody>
          <a:bodyPr>
            <a:noAutofit/>
          </a:bodyPr>
          <a:lstStyle/>
          <a:p>
            <a:r>
              <a:rPr lang="es-ES" sz="2600" b="1" dirty="0">
                <a:solidFill>
                  <a:srgbClr val="FFFFFF"/>
                </a:solidFill>
              </a:rPr>
              <a:t>Rosa </a:t>
            </a:r>
            <a:r>
              <a:rPr lang="es-ES" sz="2600" b="1" dirty="0" smtClean="0">
                <a:solidFill>
                  <a:srgbClr val="FFFFFF"/>
                </a:solidFill>
              </a:rPr>
              <a:t>Duarte </a:t>
            </a:r>
            <a:r>
              <a:rPr lang="es-ES" sz="2600" b="1" dirty="0">
                <a:solidFill>
                  <a:srgbClr val="FFFFFF"/>
                </a:solidFill>
              </a:rPr>
              <a:t>y </a:t>
            </a:r>
            <a:r>
              <a:rPr lang="es-ES" sz="2600" b="1" dirty="0" smtClean="0">
                <a:solidFill>
                  <a:srgbClr val="FFFFFF"/>
                </a:solidFill>
              </a:rPr>
              <a:t>Marisa </a:t>
            </a:r>
            <a:r>
              <a:rPr lang="es-ES" sz="2600" b="1" dirty="0" err="1" smtClean="0">
                <a:solidFill>
                  <a:srgbClr val="FFFFFF"/>
                </a:solidFill>
              </a:rPr>
              <a:t>Feijóo</a:t>
            </a:r>
            <a:r>
              <a:rPr lang="es-ES" sz="2600" b="1" dirty="0" smtClean="0">
                <a:solidFill>
                  <a:srgbClr val="FFFFFF"/>
                </a:solidFill>
              </a:rPr>
              <a:t> </a:t>
            </a:r>
            <a:endParaRPr lang="es-ES" sz="2600" b="1" dirty="0">
              <a:solidFill>
                <a:srgbClr val="FFFFFF"/>
              </a:solidFill>
            </a:endParaRPr>
          </a:p>
          <a:p>
            <a:r>
              <a:rPr lang="es-ES" sz="2600" dirty="0" smtClean="0">
                <a:solidFill>
                  <a:srgbClr val="FFFFFF"/>
                </a:solidFill>
              </a:rPr>
              <a:t>(Grupo de investigación Crecimiento, Demanda y Recursos Naturales CREDENAT_S40-R17)</a:t>
            </a:r>
            <a:endParaRPr lang="es-ES" sz="2600" dirty="0">
              <a:solidFill>
                <a:srgbClr val="FFFFFF"/>
              </a:solidFill>
            </a:endParaRPr>
          </a:p>
          <a:p>
            <a:r>
              <a:rPr lang="es-ES" sz="2600" dirty="0">
                <a:solidFill>
                  <a:srgbClr val="FFFFFF"/>
                </a:solidFill>
              </a:rPr>
              <a:t>Departamento de A</a:t>
            </a:r>
            <a:r>
              <a:rPr lang="es-ES" sz="2600" dirty="0" smtClean="0">
                <a:solidFill>
                  <a:srgbClr val="FFFFFF"/>
                </a:solidFill>
              </a:rPr>
              <a:t>nálisis Económico</a:t>
            </a:r>
          </a:p>
          <a:p>
            <a:r>
              <a:rPr lang="es-ES" sz="2600" dirty="0" smtClean="0">
                <a:solidFill>
                  <a:srgbClr val="FFFFFF"/>
                </a:solidFill>
              </a:rPr>
              <a:t>UNIZAR-IA2</a:t>
            </a:r>
          </a:p>
          <a:p>
            <a:r>
              <a:rPr lang="es-ES" sz="2600" dirty="0" smtClean="0">
                <a:solidFill>
                  <a:srgbClr val="FF0000"/>
                </a:solidFill>
                <a:hlinkClick r:id="rId3"/>
              </a:rPr>
              <a:t>rduarte@unizar.es</a:t>
            </a:r>
            <a:endParaRPr lang="es-ES" sz="2600" dirty="0" smtClean="0">
              <a:solidFill>
                <a:srgbClr val="FF0000"/>
              </a:solidFill>
            </a:endParaRPr>
          </a:p>
          <a:p>
            <a:r>
              <a:rPr lang="es-ES" sz="2600" dirty="0" smtClean="0">
                <a:solidFill>
                  <a:srgbClr val="FF0000"/>
                </a:solidFill>
                <a:hlinkClick r:id="rId4"/>
              </a:rPr>
              <a:t>mfeijoo@unizar.es</a:t>
            </a:r>
            <a:endParaRPr lang="es-ES" sz="2600" dirty="0" smtClean="0">
              <a:solidFill>
                <a:srgbClr val="FF0000"/>
              </a:solidFill>
            </a:endParaRPr>
          </a:p>
          <a:p>
            <a:endParaRPr lang="es-ES" sz="2600" dirty="0">
              <a:solidFill>
                <a:srgbClr val="FFFFFF"/>
              </a:solidFill>
            </a:endParaRPr>
          </a:p>
        </p:txBody>
      </p:sp>
    </p:spTree>
    <p:extLst>
      <p:ext uri="{BB962C8B-B14F-4D97-AF65-F5344CB8AC3E}">
        <p14:creationId xmlns:p14="http://schemas.microsoft.com/office/powerpoint/2010/main" val="4285339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991F7E03-84E5-405C-A3AF-D3005CB8B57A}"/>
              </a:ext>
            </a:extLst>
          </p:cNvPr>
          <p:cNvSpPr/>
          <p:nvPr/>
        </p:nvSpPr>
        <p:spPr>
          <a:xfrm>
            <a:off x="366947" y="1574368"/>
            <a:ext cx="11182904" cy="188199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es-ES" sz="2000" b="1" dirty="0">
                <a:solidFill>
                  <a:srgbClr val="7030A0"/>
                </a:solidFill>
                <a:latin typeface="TrebuchetMS"/>
              </a:rPr>
              <a:t>“El impacto socioeconómico no debería considerarse únicamente como un impacto más junto a otros componentes en el marco de una evaluación multicriterio (por ejemplo, técnicas u organizativas), sino que es el criterio para valorar el éxito (fracaso) último de las actividades de investigación, …” (</a:t>
            </a:r>
            <a:r>
              <a:rPr lang="es-ES" sz="2000" b="1" dirty="0" err="1">
                <a:solidFill>
                  <a:srgbClr val="7030A0"/>
                </a:solidFill>
                <a:latin typeface="TrebuchetMS"/>
              </a:rPr>
              <a:t>European</a:t>
            </a:r>
            <a:r>
              <a:rPr lang="es-ES" sz="2000" b="1" dirty="0">
                <a:solidFill>
                  <a:srgbClr val="7030A0"/>
                </a:solidFill>
                <a:latin typeface="TrebuchetMS"/>
              </a:rPr>
              <a:t> </a:t>
            </a:r>
            <a:r>
              <a:rPr lang="es-ES" sz="2000" b="1" dirty="0" err="1">
                <a:solidFill>
                  <a:srgbClr val="7030A0"/>
                </a:solidFill>
                <a:latin typeface="TrebuchetMS"/>
              </a:rPr>
              <a:t>Commission</a:t>
            </a:r>
            <a:r>
              <a:rPr lang="es-ES" sz="2000" b="1" dirty="0">
                <a:solidFill>
                  <a:srgbClr val="7030A0"/>
                </a:solidFill>
                <a:latin typeface="TrebuchetMS"/>
              </a:rPr>
              <a:t>, 2003b, p. 10</a:t>
            </a:r>
            <a:r>
              <a:rPr lang="es-ES" sz="2000" b="1" dirty="0" smtClean="0">
                <a:solidFill>
                  <a:srgbClr val="7030A0"/>
                </a:solidFill>
                <a:latin typeface="TrebuchetMS"/>
              </a:rPr>
              <a:t>)</a:t>
            </a:r>
          </a:p>
        </p:txBody>
      </p:sp>
      <p:sp>
        <p:nvSpPr>
          <p:cNvPr id="4" name="CuadroTexto 3">
            <a:extLst>
              <a:ext uri="{FF2B5EF4-FFF2-40B4-BE49-F238E27FC236}">
                <a16:creationId xmlns:a16="http://schemas.microsoft.com/office/drawing/2014/main" xmlns="" id="{523D0544-5C8C-4E7C-ACF6-EAE6EDE60A5F}"/>
              </a:ext>
            </a:extLst>
          </p:cNvPr>
          <p:cNvSpPr txBox="1"/>
          <p:nvPr/>
        </p:nvSpPr>
        <p:spPr>
          <a:xfrm>
            <a:off x="949911" y="497150"/>
            <a:ext cx="10271464" cy="1077218"/>
          </a:xfrm>
          <a:prstGeom prst="rect">
            <a:avLst/>
          </a:prstGeom>
          <a:noFill/>
        </p:spPr>
        <p:txBody>
          <a:bodyPr wrap="square" rtlCol="0">
            <a:spAutoFit/>
          </a:bodyPr>
          <a:lstStyle/>
          <a:p>
            <a:pPr algn="ctr"/>
            <a:r>
              <a:rPr lang="es-ES" sz="3200" dirty="0">
                <a:solidFill>
                  <a:srgbClr val="7030A0"/>
                </a:solidFill>
              </a:rPr>
              <a:t>INVESTIGACIÓN QUE BUSCA </a:t>
            </a:r>
            <a:r>
              <a:rPr lang="es-ES" sz="3200" b="1" dirty="0">
                <a:solidFill>
                  <a:srgbClr val="7030A0"/>
                </a:solidFill>
              </a:rPr>
              <a:t>TRANSFORMAR EL MUNDO</a:t>
            </a:r>
            <a:r>
              <a:rPr lang="es-ES" sz="3200" dirty="0">
                <a:solidFill>
                  <a:srgbClr val="7030A0"/>
                </a:solidFill>
              </a:rPr>
              <a:t>=== </a:t>
            </a:r>
            <a:r>
              <a:rPr lang="es-ES" sz="3200" b="1" dirty="0">
                <a:solidFill>
                  <a:srgbClr val="7030A0"/>
                </a:solidFill>
              </a:rPr>
              <a:t>GENERAR </a:t>
            </a:r>
            <a:r>
              <a:rPr lang="es-ES" sz="3200" b="1" dirty="0" smtClean="0">
                <a:solidFill>
                  <a:srgbClr val="7030A0"/>
                </a:solidFill>
              </a:rPr>
              <a:t>IMPACTOS</a:t>
            </a:r>
            <a:endParaRPr lang="es-ES" sz="3200" b="1" dirty="0">
              <a:solidFill>
                <a:srgbClr val="7030A0"/>
              </a:solidFill>
            </a:endParaRPr>
          </a:p>
        </p:txBody>
      </p:sp>
      <p:sp>
        <p:nvSpPr>
          <p:cNvPr id="5" name="Rectángulo 1">
            <a:extLst>
              <a:ext uri="{FF2B5EF4-FFF2-40B4-BE49-F238E27FC236}">
                <a16:creationId xmlns:a16="http://schemas.microsoft.com/office/drawing/2014/main" xmlns="" id="{02A8EDA1-0393-49C8-9E3E-F61DD4C4B90B}"/>
              </a:ext>
            </a:extLst>
          </p:cNvPr>
          <p:cNvSpPr/>
          <p:nvPr/>
        </p:nvSpPr>
        <p:spPr>
          <a:xfrm>
            <a:off x="366947" y="4061000"/>
            <a:ext cx="11067495" cy="1446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s-ES" sz="2800" b="1" dirty="0">
                <a:latin typeface="CenturyGothic,Bold"/>
              </a:rPr>
              <a:t>Programa H2020: Incrementa el peso relativo del criterio de IMPACTO </a:t>
            </a:r>
          </a:p>
          <a:p>
            <a:r>
              <a:rPr lang="es-ES" sz="1600" dirty="0">
                <a:solidFill>
                  <a:schemeClr val="tx1"/>
                </a:solidFill>
                <a:latin typeface="CenturyGothic,Bold"/>
              </a:rPr>
              <a:t>(En general, y específicamente </a:t>
            </a:r>
            <a:r>
              <a:rPr lang="es-ES" sz="1600" dirty="0" smtClean="0">
                <a:solidFill>
                  <a:schemeClr val="tx1"/>
                </a:solidFill>
                <a:latin typeface="CenturyGothic,Bold"/>
              </a:rPr>
              <a:t>en </a:t>
            </a:r>
            <a:r>
              <a:rPr lang="es-ES" sz="1600" i="1" dirty="0" smtClean="0">
                <a:solidFill>
                  <a:schemeClr val="tx1"/>
                </a:solidFill>
                <a:latin typeface="CenturyGothic,Bold"/>
              </a:rPr>
              <a:t>RIA,  </a:t>
            </a:r>
            <a:r>
              <a:rPr lang="es-ES" sz="1600" i="1" dirty="0" err="1">
                <a:solidFill>
                  <a:schemeClr val="tx1"/>
                </a:solidFill>
                <a:latin typeface="CenturyGothic"/>
              </a:rPr>
              <a:t>Innovation</a:t>
            </a:r>
            <a:r>
              <a:rPr lang="es-ES" sz="1600" i="1" dirty="0">
                <a:solidFill>
                  <a:schemeClr val="tx1"/>
                </a:solidFill>
                <a:latin typeface="CenturyGothic"/>
              </a:rPr>
              <a:t> </a:t>
            </a:r>
            <a:r>
              <a:rPr lang="es-ES" sz="1600" i="1" dirty="0" err="1">
                <a:solidFill>
                  <a:schemeClr val="tx1"/>
                </a:solidFill>
                <a:latin typeface="CenturyGothic"/>
              </a:rPr>
              <a:t>Actions</a:t>
            </a:r>
            <a:r>
              <a:rPr lang="es-ES" sz="1600" i="1" dirty="0">
                <a:solidFill>
                  <a:schemeClr val="tx1"/>
                </a:solidFill>
                <a:latin typeface="CenturyGothic"/>
              </a:rPr>
              <a:t> and SME </a:t>
            </a:r>
            <a:r>
              <a:rPr lang="es-ES" sz="1600" i="1" dirty="0" err="1">
                <a:solidFill>
                  <a:schemeClr val="tx1"/>
                </a:solidFill>
                <a:latin typeface="CenturyGothic"/>
              </a:rPr>
              <a:t>instruments</a:t>
            </a:r>
            <a:r>
              <a:rPr lang="es-ES" sz="1600" dirty="0">
                <a:solidFill>
                  <a:schemeClr val="tx1"/>
                </a:solidFill>
                <a:latin typeface="CenturyGothic"/>
              </a:rPr>
              <a:t>, donde tiene un </a:t>
            </a:r>
            <a:r>
              <a:rPr lang="es-ES" sz="1600" dirty="0">
                <a:solidFill>
                  <a:schemeClr val="tx1"/>
                </a:solidFill>
                <a:latin typeface="CenturyGothic,Bold"/>
              </a:rPr>
              <a:t>peso de 1.5 </a:t>
            </a:r>
            <a:r>
              <a:rPr lang="es-ES" sz="1600" dirty="0">
                <a:solidFill>
                  <a:schemeClr val="tx1"/>
                </a:solidFill>
                <a:latin typeface="CenturyGothic"/>
              </a:rPr>
              <a:t>para determinar el ranking </a:t>
            </a:r>
            <a:r>
              <a:rPr lang="es-ES" sz="1600" dirty="0" smtClean="0">
                <a:solidFill>
                  <a:schemeClr val="tx1"/>
                </a:solidFill>
                <a:latin typeface="CenturyGothic"/>
              </a:rPr>
              <a:t>final).</a:t>
            </a:r>
            <a:endParaRPr lang="es-ES" sz="1600" dirty="0">
              <a:solidFill>
                <a:schemeClr val="tx1"/>
              </a:solidFill>
              <a:latin typeface="CenturyGothic"/>
            </a:endParaRPr>
          </a:p>
        </p:txBody>
      </p:sp>
      <p:sp>
        <p:nvSpPr>
          <p:cNvPr id="6" name="Rectángulo 2">
            <a:extLst>
              <a:ext uri="{FF2B5EF4-FFF2-40B4-BE49-F238E27FC236}">
                <a16:creationId xmlns:a16="http://schemas.microsoft.com/office/drawing/2014/main" xmlns="" id="{FAD7DEB6-8379-4B8B-A379-FFB14D922589}"/>
              </a:ext>
            </a:extLst>
          </p:cNvPr>
          <p:cNvSpPr/>
          <p:nvPr/>
        </p:nvSpPr>
        <p:spPr>
          <a:xfrm>
            <a:off x="458681" y="5854370"/>
            <a:ext cx="10884025" cy="461665"/>
          </a:xfrm>
          <a:prstGeom prst="rect">
            <a:avLst/>
          </a:prstGeom>
        </p:spPr>
        <p:txBody>
          <a:bodyPr wrap="square">
            <a:spAutoFit/>
          </a:bodyPr>
          <a:lstStyle/>
          <a:p>
            <a:pPr algn="ctr"/>
            <a:r>
              <a:rPr lang="es-ES" sz="2400" b="1" dirty="0">
                <a:latin typeface="CenturyGothic"/>
              </a:rPr>
              <a:t>IMPACTO para H2020: CIENTÍFICO, </a:t>
            </a:r>
            <a:r>
              <a:rPr lang="es-ES" sz="2400" b="1" dirty="0" smtClean="0">
                <a:latin typeface="CenturyGothic"/>
              </a:rPr>
              <a:t>ECONÓMICO, SOCIAL y AMBIENTAL</a:t>
            </a:r>
            <a:endParaRPr lang="es-ES" sz="2400" b="1" dirty="0"/>
          </a:p>
        </p:txBody>
      </p:sp>
    </p:spTree>
    <p:extLst>
      <p:ext uri="{BB962C8B-B14F-4D97-AF65-F5344CB8AC3E}">
        <p14:creationId xmlns:p14="http://schemas.microsoft.com/office/powerpoint/2010/main" val="27884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2">
            <a:extLst>
              <a:ext uri="{FF2B5EF4-FFF2-40B4-BE49-F238E27FC236}">
                <a16:creationId xmlns:a16="http://schemas.microsoft.com/office/drawing/2014/main" xmlns="" id="{DB8233D4-D752-4F01-B2B8-7BFCC28C520D}"/>
              </a:ext>
            </a:extLst>
          </p:cNvPr>
          <p:cNvSpPr/>
          <p:nvPr/>
        </p:nvSpPr>
        <p:spPr>
          <a:xfrm>
            <a:off x="383584" y="511570"/>
            <a:ext cx="11715750" cy="5940088"/>
          </a:xfrm>
          <a:prstGeom prst="rect">
            <a:avLst/>
          </a:prstGeom>
          <a:ln w="57150"/>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dirty="0">
                <a:solidFill>
                  <a:schemeClr val="accent1"/>
                </a:solidFill>
                <a:latin typeface="CenturyGothic,Bold"/>
              </a:rPr>
              <a:t>Research Council UK define el </a:t>
            </a:r>
            <a:r>
              <a:rPr lang="en-US" sz="2800" b="1" dirty="0" err="1">
                <a:solidFill>
                  <a:schemeClr val="accent1"/>
                </a:solidFill>
                <a:latin typeface="CenturyGothic,Bold"/>
              </a:rPr>
              <a:t>impacto</a:t>
            </a:r>
            <a:r>
              <a:rPr lang="en-US" sz="2800" b="1" dirty="0">
                <a:solidFill>
                  <a:schemeClr val="accent1"/>
                </a:solidFill>
                <a:latin typeface="CenturyGothic,Bold"/>
              </a:rPr>
              <a:t> </a:t>
            </a:r>
            <a:r>
              <a:rPr lang="en-US" sz="2800" b="1" dirty="0" err="1">
                <a:solidFill>
                  <a:schemeClr val="accent1"/>
                </a:solidFill>
                <a:latin typeface="CenturyGothic,Bold"/>
              </a:rPr>
              <a:t>en</a:t>
            </a:r>
            <a:r>
              <a:rPr lang="en-US" sz="2800" b="1" dirty="0">
                <a:solidFill>
                  <a:schemeClr val="accent1"/>
                </a:solidFill>
                <a:latin typeface="CenturyGothic,Bold"/>
              </a:rPr>
              <a:t> </a:t>
            </a:r>
            <a:r>
              <a:rPr lang="en-US" sz="2800" b="1" dirty="0" err="1">
                <a:solidFill>
                  <a:schemeClr val="accent1"/>
                </a:solidFill>
                <a:latin typeface="CenturyGothic,Bold"/>
              </a:rPr>
              <a:t>sus</a:t>
            </a:r>
            <a:r>
              <a:rPr lang="en-US" sz="2800" b="1" dirty="0">
                <a:solidFill>
                  <a:schemeClr val="accent1"/>
                </a:solidFill>
                <a:latin typeface="CenturyGothic,Bold"/>
              </a:rPr>
              <a:t> </a:t>
            </a:r>
            <a:r>
              <a:rPr lang="en-US" sz="2800" b="1" dirty="0" err="1">
                <a:solidFill>
                  <a:schemeClr val="accent1"/>
                </a:solidFill>
                <a:latin typeface="CenturyGothic,Bold"/>
              </a:rPr>
              <a:t>convocatorias</a:t>
            </a:r>
            <a:r>
              <a:rPr lang="en-US" sz="2800" b="1" dirty="0">
                <a:solidFill>
                  <a:schemeClr val="accent1"/>
                </a:solidFill>
                <a:latin typeface="CenturyGothic,Bold"/>
              </a:rPr>
              <a:t> de la </a:t>
            </a:r>
            <a:r>
              <a:rPr lang="en-US" sz="2800" b="1" dirty="0" err="1">
                <a:solidFill>
                  <a:schemeClr val="accent1"/>
                </a:solidFill>
                <a:latin typeface="CenturyGothic,Bold"/>
              </a:rPr>
              <a:t>siguiente</a:t>
            </a:r>
            <a:r>
              <a:rPr lang="en-US" sz="2800" b="1" dirty="0">
                <a:solidFill>
                  <a:schemeClr val="accent1"/>
                </a:solidFill>
                <a:latin typeface="CenturyGothic,Bold"/>
              </a:rPr>
              <a:t> forma:</a:t>
            </a:r>
          </a:p>
          <a:p>
            <a:endParaRPr lang="en-US" b="1" i="1" dirty="0" smtClean="0">
              <a:solidFill>
                <a:srgbClr val="111111"/>
              </a:solidFill>
              <a:latin typeface="Arial" panose="020B0604020202020204" pitchFamily="34" charset="0"/>
            </a:endParaRPr>
          </a:p>
          <a:p>
            <a:r>
              <a:rPr lang="en-US" b="1" i="1" dirty="0" smtClean="0">
                <a:solidFill>
                  <a:srgbClr val="111111"/>
                </a:solidFill>
                <a:latin typeface="Arial" panose="020B0604020202020204" pitchFamily="34" charset="0"/>
              </a:rPr>
              <a:t>Academic </a:t>
            </a:r>
            <a:r>
              <a:rPr lang="en-US" b="1" i="1" dirty="0">
                <a:solidFill>
                  <a:srgbClr val="111111"/>
                </a:solidFill>
                <a:latin typeface="Arial" panose="020B0604020202020204" pitchFamily="34" charset="0"/>
              </a:rPr>
              <a:t>impact</a:t>
            </a:r>
            <a:r>
              <a:rPr lang="en-US" dirty="0">
                <a:solidFill>
                  <a:srgbClr val="111111"/>
                </a:solidFill>
                <a:latin typeface="Arial" panose="020B0604020202020204" pitchFamily="34" charset="0"/>
              </a:rPr>
              <a:t/>
            </a:r>
            <a:br>
              <a:rPr lang="en-US" dirty="0">
                <a:solidFill>
                  <a:srgbClr val="111111"/>
                </a:solidFill>
                <a:latin typeface="Arial" panose="020B0604020202020204" pitchFamily="34" charset="0"/>
              </a:rPr>
            </a:br>
            <a:r>
              <a:rPr lang="en-US" dirty="0">
                <a:solidFill>
                  <a:srgbClr val="111111"/>
                </a:solidFill>
                <a:latin typeface="Arial" panose="020B0604020202020204" pitchFamily="34" charset="0"/>
              </a:rPr>
              <a:t>The demonstrable </a:t>
            </a:r>
            <a:r>
              <a:rPr lang="en-US" b="1" dirty="0">
                <a:solidFill>
                  <a:schemeClr val="accent1"/>
                </a:solidFill>
                <a:latin typeface="Arial" panose="020B0604020202020204" pitchFamily="34" charset="0"/>
              </a:rPr>
              <a:t>contribution that excellent research makes to academic advances</a:t>
            </a:r>
            <a:r>
              <a:rPr lang="en-US" dirty="0">
                <a:solidFill>
                  <a:srgbClr val="111111"/>
                </a:solidFill>
                <a:latin typeface="Arial" panose="020B0604020202020204" pitchFamily="34" charset="0"/>
              </a:rPr>
              <a:t>, across and within disciplines, including significant advances in understanding, methods, theory and application.</a:t>
            </a:r>
          </a:p>
          <a:p>
            <a:r>
              <a:rPr lang="en-US" dirty="0">
                <a:solidFill>
                  <a:srgbClr val="111111"/>
                </a:solidFill>
                <a:latin typeface="Arial" panose="020B0604020202020204" pitchFamily="34" charset="0"/>
              </a:rPr>
              <a:t>When applying for Research Council funding via Je-S, pathways towards academic impact are expected to be outlined in the Academic Beneficiaries and appropriate Case for Support sections. An exception to this is where academic impact forms part of the critical pathway to economic and societal impact.</a:t>
            </a:r>
          </a:p>
          <a:p>
            <a:endParaRPr lang="en-US" b="1" i="1" dirty="0" smtClean="0">
              <a:solidFill>
                <a:srgbClr val="111111"/>
              </a:solidFill>
              <a:latin typeface="Arial" panose="020B0604020202020204" pitchFamily="34" charset="0"/>
            </a:endParaRPr>
          </a:p>
          <a:p>
            <a:r>
              <a:rPr lang="en-US" b="1" i="1" dirty="0" smtClean="0">
                <a:solidFill>
                  <a:srgbClr val="FF0000"/>
                </a:solidFill>
                <a:latin typeface="Arial" panose="020B0604020202020204" pitchFamily="34" charset="0"/>
              </a:rPr>
              <a:t>Economic </a:t>
            </a:r>
            <a:r>
              <a:rPr lang="en-US" b="1" i="1" dirty="0">
                <a:solidFill>
                  <a:srgbClr val="FF0000"/>
                </a:solidFill>
                <a:latin typeface="Arial" panose="020B0604020202020204" pitchFamily="34" charset="0"/>
              </a:rPr>
              <a:t>and societal impacts</a:t>
            </a:r>
            <a:r>
              <a:rPr lang="en-US" dirty="0">
                <a:solidFill>
                  <a:srgbClr val="FF0000"/>
                </a:solidFill>
                <a:latin typeface="Arial" panose="020B0604020202020204" pitchFamily="34" charset="0"/>
              </a:rPr>
              <a:t/>
            </a:r>
            <a:br>
              <a:rPr lang="en-US" dirty="0">
                <a:solidFill>
                  <a:srgbClr val="FF0000"/>
                </a:solidFill>
                <a:latin typeface="Arial" panose="020B0604020202020204" pitchFamily="34" charset="0"/>
              </a:rPr>
            </a:br>
            <a:r>
              <a:rPr lang="en-US" b="1" dirty="0">
                <a:solidFill>
                  <a:schemeClr val="accent1"/>
                </a:solidFill>
                <a:latin typeface="Arial" panose="020B0604020202020204" pitchFamily="34" charset="0"/>
              </a:rPr>
              <a:t>The demonstrable contribution that excellent research makes to society and the economy</a:t>
            </a:r>
            <a:r>
              <a:rPr lang="en-US" dirty="0">
                <a:solidFill>
                  <a:srgbClr val="111111"/>
                </a:solidFill>
                <a:latin typeface="Arial" panose="020B0604020202020204" pitchFamily="34" charset="0"/>
              </a:rPr>
              <a:t>. Economic and societal impacts embrace all the </a:t>
            </a:r>
            <a:r>
              <a:rPr lang="en-US" dirty="0">
                <a:solidFill>
                  <a:schemeClr val="accent1"/>
                </a:solidFill>
                <a:latin typeface="Arial" panose="020B0604020202020204" pitchFamily="34" charset="0"/>
              </a:rPr>
              <a:t>extremely diverse ways in which research-related knowledge and skills benefit individuals, </a:t>
            </a:r>
            <a:r>
              <a:rPr lang="en-US" dirty="0" err="1">
                <a:solidFill>
                  <a:schemeClr val="accent1"/>
                </a:solidFill>
                <a:latin typeface="Arial" panose="020B0604020202020204" pitchFamily="34" charset="0"/>
              </a:rPr>
              <a:t>organisations</a:t>
            </a:r>
            <a:r>
              <a:rPr lang="en-US" dirty="0">
                <a:solidFill>
                  <a:schemeClr val="accent1"/>
                </a:solidFill>
                <a:latin typeface="Arial" panose="020B0604020202020204" pitchFamily="34" charset="0"/>
              </a:rPr>
              <a:t> and nations by</a:t>
            </a:r>
            <a:r>
              <a:rPr lang="en-US" dirty="0">
                <a:solidFill>
                  <a:srgbClr val="111111"/>
                </a:solidFill>
                <a:latin typeface="Arial" panose="020B0604020202020204" pitchFamily="34" charset="0"/>
              </a:rPr>
              <a:t>:</a:t>
            </a:r>
          </a:p>
          <a:p>
            <a:pPr>
              <a:buFont typeface="Arial" panose="020B0604020202020204" pitchFamily="34" charset="0"/>
              <a:buChar char="•"/>
            </a:pPr>
            <a:r>
              <a:rPr lang="en-US" u="sng" dirty="0">
                <a:solidFill>
                  <a:srgbClr val="111111"/>
                </a:solidFill>
                <a:latin typeface="Arial" panose="020B0604020202020204" pitchFamily="34" charset="0"/>
              </a:rPr>
              <a:t>fostering global economic performance</a:t>
            </a:r>
            <a:r>
              <a:rPr lang="en-US" dirty="0">
                <a:solidFill>
                  <a:srgbClr val="111111"/>
                </a:solidFill>
                <a:latin typeface="Arial" panose="020B0604020202020204" pitchFamily="34" charset="0"/>
              </a:rPr>
              <a:t>, and specifically the </a:t>
            </a:r>
            <a:r>
              <a:rPr lang="en-US" u="sng" dirty="0">
                <a:solidFill>
                  <a:srgbClr val="111111"/>
                </a:solidFill>
                <a:latin typeface="Arial" panose="020B0604020202020204" pitchFamily="34" charset="0"/>
              </a:rPr>
              <a:t>economic competitiveness </a:t>
            </a:r>
            <a:r>
              <a:rPr lang="en-US" dirty="0">
                <a:solidFill>
                  <a:srgbClr val="111111"/>
                </a:solidFill>
                <a:latin typeface="Arial" panose="020B0604020202020204" pitchFamily="34" charset="0"/>
              </a:rPr>
              <a:t>of the United Kingdom,</a:t>
            </a:r>
          </a:p>
          <a:p>
            <a:pPr>
              <a:buFont typeface="Arial" panose="020B0604020202020204" pitchFamily="34" charset="0"/>
              <a:buChar char="•"/>
            </a:pPr>
            <a:r>
              <a:rPr lang="en-US" dirty="0">
                <a:solidFill>
                  <a:srgbClr val="111111"/>
                </a:solidFill>
                <a:latin typeface="Arial" panose="020B0604020202020204" pitchFamily="34" charset="0"/>
              </a:rPr>
              <a:t>increasing the </a:t>
            </a:r>
            <a:r>
              <a:rPr lang="en-US" u="sng" dirty="0">
                <a:solidFill>
                  <a:srgbClr val="111111"/>
                </a:solidFill>
                <a:latin typeface="Arial" panose="020B0604020202020204" pitchFamily="34" charset="0"/>
              </a:rPr>
              <a:t>effectiveness of public services and policy</a:t>
            </a:r>
            <a:r>
              <a:rPr lang="en-US" dirty="0">
                <a:solidFill>
                  <a:srgbClr val="111111"/>
                </a:solidFill>
                <a:latin typeface="Arial" panose="020B0604020202020204" pitchFamily="34" charset="0"/>
              </a:rPr>
              <a:t>,</a:t>
            </a:r>
          </a:p>
          <a:p>
            <a:pPr>
              <a:buFont typeface="Arial" panose="020B0604020202020204" pitchFamily="34" charset="0"/>
              <a:buChar char="•"/>
            </a:pPr>
            <a:r>
              <a:rPr lang="en-US" u="sng" dirty="0">
                <a:solidFill>
                  <a:srgbClr val="111111"/>
                </a:solidFill>
                <a:latin typeface="Arial" panose="020B0604020202020204" pitchFamily="34" charset="0"/>
              </a:rPr>
              <a:t>enhancing quality of life</a:t>
            </a:r>
            <a:r>
              <a:rPr lang="en-US" dirty="0">
                <a:solidFill>
                  <a:srgbClr val="111111"/>
                </a:solidFill>
                <a:latin typeface="Arial" panose="020B0604020202020204" pitchFamily="34" charset="0"/>
              </a:rPr>
              <a:t>, health and creative </a:t>
            </a:r>
            <a:r>
              <a:rPr lang="en-US" dirty="0" smtClean="0">
                <a:solidFill>
                  <a:srgbClr val="111111"/>
                </a:solidFill>
                <a:latin typeface="Arial" panose="020B0604020202020204" pitchFamily="34" charset="0"/>
              </a:rPr>
              <a:t>output.</a:t>
            </a:r>
          </a:p>
          <a:p>
            <a:pPr>
              <a:buFont typeface="Arial" panose="020B0604020202020204" pitchFamily="34" charset="0"/>
              <a:buChar char="•"/>
            </a:pPr>
            <a:r>
              <a:rPr lang="en-US" u="sng" dirty="0" smtClean="0">
                <a:solidFill>
                  <a:srgbClr val="111111"/>
                </a:solidFill>
                <a:latin typeface="Arial" panose="020B0604020202020204" pitchFamily="34" charset="0"/>
              </a:rPr>
              <a:t>Public </a:t>
            </a:r>
            <a:r>
              <a:rPr lang="en-US" u="sng" dirty="0">
                <a:solidFill>
                  <a:srgbClr val="111111"/>
                </a:solidFill>
                <a:latin typeface="Arial" panose="020B0604020202020204" pitchFamily="34" charset="0"/>
              </a:rPr>
              <a:t>engagement </a:t>
            </a:r>
            <a:r>
              <a:rPr lang="en-US" dirty="0">
                <a:solidFill>
                  <a:srgbClr val="111111"/>
                </a:solidFill>
                <a:latin typeface="Arial" panose="020B0604020202020204" pitchFamily="34" charset="0"/>
              </a:rPr>
              <a:t>may be included as one element of your Pathway to Impact. Engaging the public with your research can improve the quality of research and its impact, raise your profile, and develop your skills. It also enables members of the public to act as informed citizens and can inspire the next generation of researchers.</a:t>
            </a:r>
            <a:endParaRPr lang="en-US" b="0" i="0" u="none" strike="noStrike" dirty="0">
              <a:solidFill>
                <a:srgbClr val="111111"/>
              </a:solidFill>
              <a:effectLst/>
              <a:latin typeface="Arial" panose="020B0604020202020204" pitchFamily="34" charset="0"/>
            </a:endParaRPr>
          </a:p>
        </p:txBody>
      </p:sp>
    </p:spTree>
    <p:extLst>
      <p:ext uri="{BB962C8B-B14F-4D97-AF65-F5344CB8AC3E}">
        <p14:creationId xmlns:p14="http://schemas.microsoft.com/office/powerpoint/2010/main" val="1445538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2">
            <a:extLst>
              <a:ext uri="{FF2B5EF4-FFF2-40B4-BE49-F238E27FC236}">
                <a16:creationId xmlns:a16="http://schemas.microsoft.com/office/drawing/2014/main" xmlns="" id="{DB8233D4-D752-4F01-B2B8-7BFCC28C520D}"/>
              </a:ext>
            </a:extLst>
          </p:cNvPr>
          <p:cNvSpPr/>
          <p:nvPr/>
        </p:nvSpPr>
        <p:spPr>
          <a:xfrm>
            <a:off x="383584" y="511570"/>
            <a:ext cx="11715750" cy="5570756"/>
          </a:xfrm>
          <a:prstGeom prst="rect">
            <a:avLst/>
          </a:prstGeom>
          <a:ln w="57150"/>
        </p:spPr>
        <p:style>
          <a:lnRef idx="2">
            <a:schemeClr val="accent2"/>
          </a:lnRef>
          <a:fillRef idx="1">
            <a:schemeClr val="lt1"/>
          </a:fillRef>
          <a:effectRef idx="0">
            <a:schemeClr val="accent2"/>
          </a:effectRef>
          <a:fontRef idx="minor">
            <a:schemeClr val="dk1"/>
          </a:fontRef>
        </p:style>
        <p:txBody>
          <a:bodyPr wrap="square">
            <a:spAutoFit/>
          </a:bodyPr>
          <a:lstStyle/>
          <a:p>
            <a:r>
              <a:rPr lang="es-ES" sz="2600" b="1" dirty="0">
                <a:solidFill>
                  <a:schemeClr val="accent1"/>
                </a:solidFill>
              </a:rPr>
              <a:t>Programa Estatal de </a:t>
            </a:r>
            <a:r>
              <a:rPr lang="es-ES" sz="2600" b="1" dirty="0" err="1">
                <a:solidFill>
                  <a:schemeClr val="accent1"/>
                </a:solidFill>
              </a:rPr>
              <a:t>I+D+i</a:t>
            </a:r>
            <a:r>
              <a:rPr lang="es-ES" sz="2600" b="1" dirty="0">
                <a:solidFill>
                  <a:schemeClr val="accent1"/>
                </a:solidFill>
              </a:rPr>
              <a:t> Orientada a los Retos de la Sociedad, en el marco del Plan Estatal de Investigación Científica y Técnica y de Innovación </a:t>
            </a:r>
            <a:r>
              <a:rPr lang="es-ES" sz="2600" b="1" dirty="0" smtClean="0">
                <a:solidFill>
                  <a:schemeClr val="accent1"/>
                </a:solidFill>
              </a:rPr>
              <a:t>2017-2020</a:t>
            </a:r>
          </a:p>
          <a:p>
            <a:endParaRPr lang="en-US" b="1" i="1" dirty="0" smtClean="0">
              <a:solidFill>
                <a:srgbClr val="111111"/>
              </a:solidFill>
              <a:latin typeface="Arial" panose="020B0604020202020204" pitchFamily="34" charset="0"/>
            </a:endParaRPr>
          </a:p>
          <a:p>
            <a:r>
              <a:rPr lang="es-ES" sz="2200" b="1" dirty="0"/>
              <a:t>Artículo 2. Finalidad</a:t>
            </a:r>
            <a:r>
              <a:rPr lang="es-ES" sz="2200" b="1" dirty="0" smtClean="0"/>
              <a:t>.</a:t>
            </a:r>
          </a:p>
          <a:p>
            <a:r>
              <a:rPr lang="es-ES" sz="2200" b="1" i="1" dirty="0" smtClean="0">
                <a:solidFill>
                  <a:srgbClr val="111111"/>
                </a:solidFill>
                <a:latin typeface="Arial" panose="020B0604020202020204" pitchFamily="34" charset="0"/>
              </a:rPr>
              <a:t>--- </a:t>
            </a:r>
            <a:r>
              <a:rPr lang="es-ES" sz="2200" dirty="0"/>
              <a:t>4. Se pretende financiar proyectos de investigación que sean relevantes, ambiciosos, </a:t>
            </a:r>
            <a:r>
              <a:rPr lang="es-ES" sz="2200" b="1" dirty="0"/>
              <a:t>con alto impacto socioeconómico</a:t>
            </a:r>
            <a:r>
              <a:rPr lang="es-ES" sz="2200" dirty="0"/>
              <a:t> y de clara proyección internacional, evitando la fragmentación de grupos de investigación y fomentando las sinergias y la asociación de equipos en un proyecto </a:t>
            </a:r>
            <a:r>
              <a:rPr lang="es-ES" sz="2200" dirty="0" smtClean="0"/>
              <a:t>único</a:t>
            </a:r>
          </a:p>
          <a:p>
            <a:endParaRPr lang="es-ES" sz="2200" b="1" dirty="0" smtClean="0"/>
          </a:p>
          <a:p>
            <a:r>
              <a:rPr lang="es-ES" sz="2200" b="1" dirty="0" smtClean="0"/>
              <a:t>Artículo 6</a:t>
            </a:r>
            <a:r>
              <a:rPr lang="es-ES" sz="2200" dirty="0" smtClean="0"/>
              <a:t>. </a:t>
            </a:r>
            <a:r>
              <a:rPr lang="es-ES" sz="2200" dirty="0"/>
              <a:t>El formulario electrónico de solicitud contendrá, además de los datos identificativos del proyecto, entidad </a:t>
            </a:r>
            <a:r>
              <a:rPr lang="es-ES" sz="2200" dirty="0" smtClean="0"/>
              <a:t>solicitante y miembros </a:t>
            </a:r>
            <a:r>
              <a:rPr lang="es-ES" sz="2200" dirty="0"/>
              <a:t>del equipo de investigación, la siguiente información</a:t>
            </a:r>
            <a:r>
              <a:rPr lang="es-ES" sz="2200" dirty="0" smtClean="0"/>
              <a:t>:</a:t>
            </a:r>
          </a:p>
          <a:p>
            <a:r>
              <a:rPr lang="es-ES" sz="2200" b="1" dirty="0" smtClean="0"/>
              <a:t>----</a:t>
            </a:r>
            <a:r>
              <a:rPr lang="es-ES" sz="2200" dirty="0" smtClean="0"/>
              <a:t>f</a:t>
            </a:r>
            <a:r>
              <a:rPr lang="es-ES" sz="2200" dirty="0"/>
              <a:t>) La </a:t>
            </a:r>
            <a:r>
              <a:rPr lang="es-ES" sz="2200" b="1" dirty="0"/>
              <a:t>descripción del impacto socioeconómico esperado del proyecto </a:t>
            </a:r>
            <a:r>
              <a:rPr lang="es-ES" sz="2200" dirty="0"/>
              <a:t>sobre el Estado o la región en que se </a:t>
            </a:r>
            <a:r>
              <a:rPr lang="es-ES" sz="2200" dirty="0" smtClean="0"/>
              <a:t>desarrolle</a:t>
            </a:r>
          </a:p>
          <a:p>
            <a:endParaRPr lang="es-ES" sz="2200" b="1" dirty="0" smtClean="0"/>
          </a:p>
          <a:p>
            <a:r>
              <a:rPr lang="es-ES" sz="2200" b="1" dirty="0" smtClean="0"/>
              <a:t>Justificación…</a:t>
            </a:r>
          </a:p>
          <a:p>
            <a:r>
              <a:rPr lang="es-ES" sz="2200" dirty="0" smtClean="0"/>
              <a:t>f</a:t>
            </a:r>
            <a:r>
              <a:rPr lang="es-ES" sz="2200" dirty="0"/>
              <a:t>) En los informes finales, se indicará el nivel de impacto del proyecto, así como </a:t>
            </a:r>
            <a:r>
              <a:rPr lang="es-ES" sz="2200" b="1" dirty="0"/>
              <a:t>el impacto socioeconómico</a:t>
            </a:r>
            <a:r>
              <a:rPr lang="es-ES" sz="2200" dirty="0"/>
              <a:t> del mismo sobre el Estado y la región en que se </a:t>
            </a:r>
            <a:r>
              <a:rPr lang="es-ES" sz="2200" dirty="0" smtClean="0"/>
              <a:t>desarrolle</a:t>
            </a:r>
          </a:p>
        </p:txBody>
      </p:sp>
    </p:spTree>
    <p:extLst>
      <p:ext uri="{BB962C8B-B14F-4D97-AF65-F5344CB8AC3E}">
        <p14:creationId xmlns:p14="http://schemas.microsoft.com/office/powerpoint/2010/main" val="1751837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4D520E02-E4AC-4E3F-A8E9-F7D3871EB772}"/>
              </a:ext>
            </a:extLst>
          </p:cNvPr>
          <p:cNvSpPr txBox="1"/>
          <p:nvPr/>
        </p:nvSpPr>
        <p:spPr>
          <a:xfrm>
            <a:off x="7850813" y="2139518"/>
            <a:ext cx="4299754" cy="144655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ES" sz="2200" b="1" i="1" dirty="0"/>
              <a:t>IMPACTOS </a:t>
            </a:r>
            <a:r>
              <a:rPr lang="es-ES" sz="2200" b="1" i="1" dirty="0" smtClean="0"/>
              <a:t>ESPERADOS mencionados en el </a:t>
            </a:r>
            <a:r>
              <a:rPr lang="es-ES" sz="2200" b="1" i="1" dirty="0" err="1" smtClean="0"/>
              <a:t>topic</a:t>
            </a:r>
            <a:r>
              <a:rPr lang="es-ES" sz="2200" b="1" i="1" dirty="0" smtClean="0"/>
              <a:t>: </a:t>
            </a:r>
          </a:p>
          <a:p>
            <a:pPr algn="ctr"/>
            <a:r>
              <a:rPr lang="es-ES" sz="2200" i="1" dirty="0" smtClean="0"/>
              <a:t>Cómo respondemos a los retos </a:t>
            </a:r>
          </a:p>
          <a:p>
            <a:pPr algn="ctr"/>
            <a:r>
              <a:rPr lang="es-ES" sz="2200" i="1" dirty="0" smtClean="0"/>
              <a:t>del </a:t>
            </a:r>
            <a:r>
              <a:rPr lang="es-ES" sz="2200" i="1" dirty="0" err="1" smtClean="0"/>
              <a:t>Topic</a:t>
            </a:r>
            <a:endParaRPr lang="es-ES" sz="2200" i="1" dirty="0"/>
          </a:p>
        </p:txBody>
      </p:sp>
      <p:sp>
        <p:nvSpPr>
          <p:cNvPr id="6" name="CuadroTexto 5">
            <a:extLst>
              <a:ext uri="{FF2B5EF4-FFF2-40B4-BE49-F238E27FC236}">
                <a16:creationId xmlns:a16="http://schemas.microsoft.com/office/drawing/2014/main" xmlns="" id="{42FD2A74-12B1-4B17-B343-77D90EF16F6D}"/>
              </a:ext>
            </a:extLst>
          </p:cNvPr>
          <p:cNvSpPr txBox="1"/>
          <p:nvPr/>
        </p:nvSpPr>
        <p:spPr>
          <a:xfrm>
            <a:off x="7960308" y="3771634"/>
            <a:ext cx="4110361" cy="11079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defPPr>
              <a:defRPr lang="en-US"/>
            </a:defPPr>
            <a:lvl1pPr algn="ctr">
              <a:defRPr sz="2200" b="1" i="1"/>
            </a:lvl1pPr>
          </a:lstStyle>
          <a:p>
            <a:r>
              <a:rPr lang="es-ES" dirty="0"/>
              <a:t>IMPACTOS MÁS ALLÁ DEL TOPIC:</a:t>
            </a:r>
          </a:p>
          <a:p>
            <a:r>
              <a:rPr lang="es-ES" dirty="0"/>
              <a:t>Económicos, sociales, ambientales</a:t>
            </a:r>
          </a:p>
        </p:txBody>
      </p:sp>
      <p:sp>
        <p:nvSpPr>
          <p:cNvPr id="2" name="1 CuadroTexto"/>
          <p:cNvSpPr txBox="1"/>
          <p:nvPr/>
        </p:nvSpPr>
        <p:spPr>
          <a:xfrm>
            <a:off x="683581" y="301841"/>
            <a:ext cx="9898602" cy="4924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2600" dirty="0" smtClean="0"/>
              <a:t>¿Qué entendemos por impacto?</a:t>
            </a:r>
            <a:endParaRPr lang="es-ES" sz="2600" dirty="0"/>
          </a:p>
        </p:txBody>
      </p:sp>
      <p:grpSp>
        <p:nvGrpSpPr>
          <p:cNvPr id="8" name="7 Grupo"/>
          <p:cNvGrpSpPr/>
          <p:nvPr/>
        </p:nvGrpSpPr>
        <p:grpSpPr>
          <a:xfrm>
            <a:off x="464597" y="1078040"/>
            <a:ext cx="8279907" cy="5619878"/>
            <a:chOff x="464597" y="1078040"/>
            <a:chExt cx="8279907" cy="5619878"/>
          </a:xfrm>
        </p:grpSpPr>
        <p:sp>
          <p:nvSpPr>
            <p:cNvPr id="4" name="Rectángulo 3">
              <a:extLst>
                <a:ext uri="{FF2B5EF4-FFF2-40B4-BE49-F238E27FC236}">
                  <a16:creationId xmlns:a16="http://schemas.microsoft.com/office/drawing/2014/main" xmlns="" id="{4C0C2AE2-BA80-44CC-8C08-788CFE529F90}"/>
                </a:ext>
              </a:extLst>
            </p:cNvPr>
            <p:cNvSpPr/>
            <p:nvPr/>
          </p:nvSpPr>
          <p:spPr>
            <a:xfrm>
              <a:off x="464598" y="1078040"/>
              <a:ext cx="7170198" cy="489364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s-ES" sz="2400" b="1" dirty="0">
                  <a:solidFill>
                    <a:srgbClr val="000000"/>
                  </a:solidFill>
                  <a:latin typeface="Times New Roman" panose="02020603050405020304" pitchFamily="18" charset="0"/>
                </a:rPr>
                <a:t>2. </a:t>
              </a:r>
              <a:r>
                <a:rPr lang="es-ES" sz="2400" b="1" dirty="0" err="1">
                  <a:solidFill>
                    <a:srgbClr val="000000"/>
                  </a:solidFill>
                  <a:latin typeface="Times New Roman" panose="02020603050405020304" pitchFamily="18" charset="0"/>
                </a:rPr>
                <a:t>Impact</a:t>
              </a:r>
              <a:r>
                <a:rPr lang="es-ES" sz="2400" b="1" dirty="0">
                  <a:solidFill>
                    <a:srgbClr val="000000"/>
                  </a:solidFill>
                  <a:latin typeface="Times New Roman" panose="02020603050405020304" pitchFamily="18" charset="0"/>
                </a:rPr>
                <a:t> </a:t>
              </a:r>
              <a:endParaRPr lang="es-ES" sz="2400" dirty="0">
                <a:solidFill>
                  <a:srgbClr val="000000"/>
                </a:solidFill>
                <a:latin typeface="Times New Roman" panose="02020603050405020304" pitchFamily="18" charset="0"/>
              </a:endParaRPr>
            </a:p>
            <a:p>
              <a:r>
                <a:rPr lang="en-US" i="1" dirty="0">
                  <a:solidFill>
                    <a:srgbClr val="000000"/>
                  </a:solidFill>
                  <a:latin typeface="Times New Roman" panose="02020603050405020304" pitchFamily="18" charset="0"/>
                </a:rPr>
                <a:t>Note: The following aspects will be taken into account, to the extent to which the outputs of the project should contribute at the European and/or International level: </a:t>
              </a:r>
              <a:endParaRPr lang="en-US" dirty="0">
                <a:solidFill>
                  <a:srgbClr val="000000"/>
                </a:solidFill>
                <a:latin typeface="Times New Roman" panose="02020603050405020304" pitchFamily="18" charset="0"/>
              </a:endParaRPr>
            </a:p>
            <a:p>
              <a:r>
                <a:rPr lang="en-US" dirty="0">
                  <a:solidFill>
                    <a:srgbClr val="000000"/>
                  </a:solidFill>
                  <a:latin typeface="Times New Roman" panose="02020603050405020304" pitchFamily="18" charset="0"/>
                </a:rPr>
                <a:t> </a:t>
              </a:r>
              <a:r>
                <a:rPr lang="en-US" b="1" dirty="0">
                  <a:solidFill>
                    <a:srgbClr val="000000"/>
                  </a:solidFill>
                  <a:latin typeface="Times New Roman" panose="02020603050405020304" pitchFamily="18" charset="0"/>
                </a:rPr>
                <a:t>The expected impacts listed in the work </a:t>
              </a:r>
              <a:r>
                <a:rPr lang="en-US" b="1" dirty="0" err="1">
                  <a:solidFill>
                    <a:srgbClr val="000000"/>
                  </a:solidFill>
                  <a:latin typeface="Times New Roman" panose="02020603050405020304" pitchFamily="18" charset="0"/>
                </a:rPr>
                <a:t>programme</a:t>
              </a:r>
              <a:r>
                <a:rPr lang="en-US" b="1" dirty="0">
                  <a:solidFill>
                    <a:srgbClr val="000000"/>
                  </a:solidFill>
                  <a:latin typeface="Times New Roman" panose="02020603050405020304" pitchFamily="18" charset="0"/>
                </a:rPr>
                <a:t> under the relevant topic; </a:t>
              </a:r>
            </a:p>
            <a:p>
              <a:r>
                <a:rPr lang="en-US" dirty="0">
                  <a:solidFill>
                    <a:srgbClr val="000000"/>
                  </a:solidFill>
                  <a:latin typeface="Times New Roman" panose="02020603050405020304" pitchFamily="18" charset="0"/>
                </a:rPr>
                <a:t> Enhancing </a:t>
              </a:r>
              <a:r>
                <a:rPr lang="en-US" b="1" dirty="0">
                  <a:solidFill>
                    <a:srgbClr val="000000"/>
                  </a:solidFill>
                  <a:latin typeface="Times New Roman" panose="02020603050405020304" pitchFamily="18" charset="0"/>
                </a:rPr>
                <a:t>innovation capacity </a:t>
              </a:r>
              <a:r>
                <a:rPr lang="en-US" dirty="0">
                  <a:solidFill>
                    <a:srgbClr val="000000"/>
                  </a:solidFill>
                  <a:latin typeface="Times New Roman" panose="02020603050405020304" pitchFamily="18" charset="0"/>
                </a:rPr>
                <a:t>and integration of new knowledge; </a:t>
              </a:r>
            </a:p>
            <a:p>
              <a:r>
                <a:rPr lang="en-US" dirty="0">
                  <a:solidFill>
                    <a:srgbClr val="000000"/>
                  </a:solidFill>
                  <a:latin typeface="Times New Roman" panose="02020603050405020304" pitchFamily="18" charset="0"/>
                </a:rPr>
                <a:t> </a:t>
              </a:r>
              <a:r>
                <a:rPr lang="en-US" b="1" dirty="0">
                  <a:solidFill>
                    <a:srgbClr val="000000"/>
                  </a:solidFill>
                  <a:latin typeface="Times New Roman" panose="02020603050405020304" pitchFamily="18" charset="0"/>
                </a:rPr>
                <a:t>Strengthening the competitiveness and growth of companies </a:t>
              </a:r>
              <a:r>
                <a:rPr lang="en-US" dirty="0">
                  <a:solidFill>
                    <a:srgbClr val="000000"/>
                  </a:solidFill>
                  <a:latin typeface="Times New Roman" panose="02020603050405020304" pitchFamily="18" charset="0"/>
                </a:rPr>
                <a:t>by developing innovations </a:t>
              </a:r>
              <a:r>
                <a:rPr lang="en-US" b="1" dirty="0">
                  <a:solidFill>
                    <a:srgbClr val="000000"/>
                  </a:solidFill>
                  <a:latin typeface="Times New Roman" panose="02020603050405020304" pitchFamily="18" charset="0"/>
                </a:rPr>
                <a:t>meeting the needs of European and global markets</a:t>
              </a:r>
              <a:r>
                <a:rPr lang="en-US" dirty="0">
                  <a:solidFill>
                    <a:srgbClr val="000000"/>
                  </a:solidFill>
                  <a:latin typeface="Times New Roman" panose="02020603050405020304" pitchFamily="18" charset="0"/>
                </a:rPr>
                <a:t>, and where relevant, by delivering such innovations to the markets; </a:t>
              </a:r>
            </a:p>
            <a:p>
              <a:r>
                <a:rPr lang="en-US" dirty="0">
                  <a:solidFill>
                    <a:srgbClr val="000000"/>
                  </a:solidFill>
                  <a:latin typeface="Times New Roman" panose="02020603050405020304" pitchFamily="18" charset="0"/>
                </a:rPr>
                <a:t> Any </a:t>
              </a:r>
              <a:r>
                <a:rPr lang="en-US" b="1" dirty="0">
                  <a:solidFill>
                    <a:srgbClr val="000000"/>
                  </a:solidFill>
                  <a:latin typeface="Times New Roman" panose="02020603050405020304" pitchFamily="18" charset="0"/>
                </a:rPr>
                <a:t>other environmental and socially important impacts</a:t>
              </a:r>
              <a:r>
                <a:rPr lang="en-US" dirty="0">
                  <a:solidFill>
                    <a:srgbClr val="000000"/>
                  </a:solidFill>
                  <a:latin typeface="Times New Roman" panose="02020603050405020304" pitchFamily="18" charset="0"/>
                </a:rPr>
                <a:t>; </a:t>
              </a:r>
            </a:p>
            <a:p>
              <a:r>
                <a:rPr lang="en-US" dirty="0">
                  <a:solidFill>
                    <a:srgbClr val="000000"/>
                  </a:solidFill>
                  <a:latin typeface="Times New Roman" panose="02020603050405020304" pitchFamily="18" charset="0"/>
                </a:rPr>
                <a:t> </a:t>
              </a:r>
              <a:r>
                <a:rPr lang="en-US" u="sng" dirty="0">
                  <a:solidFill>
                    <a:srgbClr val="000000"/>
                  </a:solidFill>
                  <a:latin typeface="Times New Roman" panose="02020603050405020304" pitchFamily="18" charset="0"/>
                </a:rPr>
                <a:t>Effectiveness of the proposed measures to exploit and disseminate the project results</a:t>
              </a:r>
              <a:r>
                <a:rPr lang="en-US" dirty="0">
                  <a:solidFill>
                    <a:srgbClr val="000000"/>
                  </a:solidFill>
                  <a:latin typeface="Times New Roman" panose="02020603050405020304" pitchFamily="18" charset="0"/>
                </a:rPr>
                <a:t> (including management of IPR), to communicate the project, and to manage research data where relevant. </a:t>
              </a:r>
            </a:p>
            <a:p>
              <a:endParaRPr lang="es-ES" dirty="0">
                <a:solidFill>
                  <a:srgbClr val="000000"/>
                </a:solidFill>
                <a:latin typeface="Times New Roman" panose="02020603050405020304" pitchFamily="18" charset="0"/>
              </a:endParaRPr>
            </a:p>
            <a:p>
              <a:r>
                <a:rPr lang="es-ES" i="1" dirty="0" err="1">
                  <a:solidFill>
                    <a:srgbClr val="000000"/>
                  </a:solidFill>
                  <a:latin typeface="Times New Roman" panose="02020603050405020304" pitchFamily="18" charset="0"/>
                </a:rPr>
                <a:t>Comments</a:t>
              </a:r>
              <a:r>
                <a:rPr lang="es-ES" i="1" dirty="0">
                  <a:solidFill>
                    <a:srgbClr val="000000"/>
                  </a:solidFill>
                  <a:latin typeface="Times New Roman" panose="02020603050405020304" pitchFamily="18" charset="0"/>
                </a:rPr>
                <a:t>: </a:t>
              </a:r>
              <a:r>
                <a:rPr lang="es-ES" dirty="0">
                  <a:solidFill>
                    <a:srgbClr val="000000"/>
                  </a:solidFill>
                  <a:latin typeface="Times New Roman" panose="02020603050405020304" pitchFamily="18" charset="0"/>
                </a:rPr>
                <a:t>	</a:t>
              </a:r>
            </a:p>
          </p:txBody>
        </p:sp>
        <p:sp>
          <p:nvSpPr>
            <p:cNvPr id="3" name="2 CuadroTexto"/>
            <p:cNvSpPr txBox="1"/>
            <p:nvPr/>
          </p:nvSpPr>
          <p:spPr>
            <a:xfrm>
              <a:off x="464597" y="6051587"/>
              <a:ext cx="8279907" cy="646331"/>
            </a:xfrm>
            <a:prstGeom prst="rect">
              <a:avLst/>
            </a:prstGeom>
            <a:noFill/>
          </p:spPr>
          <p:txBody>
            <a:bodyPr wrap="square" rtlCol="0">
              <a:spAutoFit/>
            </a:bodyPr>
            <a:lstStyle/>
            <a:p>
              <a:r>
                <a:rPr lang="es-ES" dirty="0" smtClean="0"/>
                <a:t>Plantilla de evaluación H2020 (1. Excelencia, 2. Impacto, 3. </a:t>
              </a:r>
              <a:r>
                <a:rPr lang="en-US" b="1" dirty="0" smtClean="0"/>
                <a:t>Quality </a:t>
              </a:r>
              <a:r>
                <a:rPr lang="en-US" b="1" dirty="0"/>
                <a:t>and efficiency of the implementation </a:t>
              </a:r>
              <a:endParaRPr lang="es-ES" dirty="0"/>
            </a:p>
          </p:txBody>
        </p:sp>
      </p:grpSp>
      <p:sp>
        <p:nvSpPr>
          <p:cNvPr id="7" name="6 Elipse"/>
          <p:cNvSpPr/>
          <p:nvPr/>
        </p:nvSpPr>
        <p:spPr>
          <a:xfrm>
            <a:off x="226381" y="2595543"/>
            <a:ext cx="7170198" cy="3538927"/>
          </a:xfrm>
          <a:prstGeom prst="ellipse">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Flecha derecha"/>
          <p:cNvSpPr/>
          <p:nvPr/>
        </p:nvSpPr>
        <p:spPr>
          <a:xfrm flipH="1">
            <a:off x="7146525" y="2289263"/>
            <a:ext cx="648070" cy="612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Flecha derecha"/>
          <p:cNvSpPr/>
          <p:nvPr/>
        </p:nvSpPr>
        <p:spPr>
          <a:xfrm flipH="1">
            <a:off x="7236779" y="3995313"/>
            <a:ext cx="648070" cy="612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68656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318EB122-BEE6-46EF-B568-8C28BE806156}"/>
              </a:ext>
            </a:extLst>
          </p:cNvPr>
          <p:cNvPicPr>
            <a:picLocks noChangeAspect="1"/>
          </p:cNvPicPr>
          <p:nvPr/>
        </p:nvPicPr>
        <p:blipFill>
          <a:blip r:embed="rId2"/>
          <a:stretch>
            <a:fillRect/>
          </a:stretch>
        </p:blipFill>
        <p:spPr>
          <a:xfrm>
            <a:off x="6552155" y="411770"/>
            <a:ext cx="4279472" cy="1719992"/>
          </a:xfrm>
          <a:prstGeom prst="rect">
            <a:avLst/>
          </a:prstGeom>
        </p:spPr>
      </p:pic>
      <p:sp>
        <p:nvSpPr>
          <p:cNvPr id="9" name="CuadroTexto 8">
            <a:extLst>
              <a:ext uri="{FF2B5EF4-FFF2-40B4-BE49-F238E27FC236}">
                <a16:creationId xmlns:a16="http://schemas.microsoft.com/office/drawing/2014/main" xmlns="" id="{6D557778-FF62-48D1-B652-87CD5EBED602}"/>
              </a:ext>
            </a:extLst>
          </p:cNvPr>
          <p:cNvSpPr txBox="1"/>
          <p:nvPr/>
        </p:nvSpPr>
        <p:spPr>
          <a:xfrm>
            <a:off x="6889074" y="2692089"/>
            <a:ext cx="3388174" cy="461665"/>
          </a:xfrm>
          <a:prstGeom prst="rect">
            <a:avLst/>
          </a:prstGeom>
          <a:noFill/>
        </p:spPr>
        <p:txBody>
          <a:bodyPr wrap="square" rtlCol="0">
            <a:spAutoFit/>
          </a:bodyPr>
          <a:lstStyle/>
          <a:p>
            <a:r>
              <a:rPr lang="pt-BR" sz="2400" b="1" dirty="0" smtClean="0">
                <a:solidFill>
                  <a:schemeClr val="accent1"/>
                </a:solidFill>
              </a:rPr>
              <a:t>- </a:t>
            </a:r>
            <a:r>
              <a:rPr lang="pt-BR" sz="2400" b="1" dirty="0" err="1" smtClean="0">
                <a:solidFill>
                  <a:schemeClr val="accent1"/>
                </a:solidFill>
              </a:rPr>
              <a:t>Estrategia</a:t>
            </a:r>
            <a:r>
              <a:rPr lang="pt-BR" sz="2400" b="1" dirty="0" smtClean="0">
                <a:solidFill>
                  <a:schemeClr val="accent1"/>
                </a:solidFill>
              </a:rPr>
              <a:t> Europa 2020</a:t>
            </a:r>
          </a:p>
        </p:txBody>
      </p:sp>
      <p:sp>
        <p:nvSpPr>
          <p:cNvPr id="3" name="2 CuadroTexto"/>
          <p:cNvSpPr txBox="1"/>
          <p:nvPr/>
        </p:nvSpPr>
        <p:spPr>
          <a:xfrm>
            <a:off x="1296141" y="827884"/>
            <a:ext cx="3790765" cy="430887"/>
          </a:xfrm>
          <a:prstGeom prst="rect">
            <a:avLst/>
          </a:prstGeom>
          <a:noFill/>
        </p:spPr>
        <p:txBody>
          <a:bodyPr wrap="square" rtlCol="0">
            <a:spAutoFit/>
          </a:bodyPr>
          <a:lstStyle/>
          <a:p>
            <a:r>
              <a:rPr lang="es-ES" sz="2200" b="1" dirty="0" smtClean="0">
                <a:solidFill>
                  <a:schemeClr val="accent1"/>
                </a:solidFill>
              </a:rPr>
              <a:t>- Alineados con los ODS</a:t>
            </a:r>
            <a:endParaRPr lang="es-ES" sz="2200" b="1" dirty="0">
              <a:solidFill>
                <a:schemeClr val="accent1"/>
              </a:solidFill>
            </a:endParaRPr>
          </a:p>
        </p:txBody>
      </p:sp>
      <p:sp>
        <p:nvSpPr>
          <p:cNvPr id="6" name="5 Rectángulo"/>
          <p:cNvSpPr/>
          <p:nvPr/>
        </p:nvSpPr>
        <p:spPr>
          <a:xfrm>
            <a:off x="873406" y="4692816"/>
            <a:ext cx="4888202" cy="1261884"/>
          </a:xfrm>
          <a:prstGeom prst="rect">
            <a:avLst/>
          </a:prstGeom>
        </p:spPr>
        <p:txBody>
          <a:bodyPr wrap="square">
            <a:spAutoFit/>
          </a:bodyPr>
          <a:lstStyle/>
          <a:p>
            <a:r>
              <a:rPr lang="es-ES" dirty="0" smtClean="0"/>
              <a:t>- </a:t>
            </a:r>
            <a:r>
              <a:rPr lang="es-ES" sz="2200" b="1" dirty="0" err="1" smtClean="0">
                <a:solidFill>
                  <a:schemeClr val="accent1"/>
                </a:solidFill>
              </a:rPr>
              <a:t>Innovation</a:t>
            </a:r>
            <a:r>
              <a:rPr lang="es-ES" sz="2200" b="1" dirty="0" smtClean="0">
                <a:solidFill>
                  <a:schemeClr val="accent1"/>
                </a:solidFill>
              </a:rPr>
              <a:t> </a:t>
            </a:r>
            <a:r>
              <a:rPr lang="es-ES" sz="2200" b="1" dirty="0" err="1" smtClean="0">
                <a:solidFill>
                  <a:schemeClr val="accent1"/>
                </a:solidFill>
              </a:rPr>
              <a:t>Union</a:t>
            </a:r>
            <a:endParaRPr lang="es-ES" sz="2200" b="1" dirty="0" smtClean="0">
              <a:solidFill>
                <a:schemeClr val="accent1"/>
              </a:solidFill>
            </a:endParaRPr>
          </a:p>
          <a:p>
            <a:r>
              <a:rPr lang="es-ES" dirty="0">
                <a:hlinkClick r:id="rId3"/>
              </a:rPr>
              <a:t>https://</a:t>
            </a:r>
            <a:r>
              <a:rPr lang="es-ES" dirty="0" smtClean="0">
                <a:hlinkClick r:id="rId3"/>
              </a:rPr>
              <a:t>ec.europa.eu/eip/agriculture/sites/agri-eip/files/innovation-pocket-book_en.pdf</a:t>
            </a:r>
            <a:endParaRPr lang="es-ES" dirty="0" smtClean="0"/>
          </a:p>
          <a:p>
            <a:endParaRPr lang="es-E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80" y="1911383"/>
            <a:ext cx="5807754" cy="2603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7093258" y="3122241"/>
            <a:ext cx="4074852" cy="923330"/>
          </a:xfrm>
          <a:prstGeom prst="rect">
            <a:avLst/>
          </a:prstGeom>
        </p:spPr>
        <p:txBody>
          <a:bodyPr wrap="square">
            <a:spAutoFit/>
          </a:bodyPr>
          <a:lstStyle/>
          <a:p>
            <a:r>
              <a:rPr lang="es-ES" dirty="0">
                <a:hlinkClick r:id="rId5"/>
              </a:rPr>
              <a:t>https://</a:t>
            </a:r>
            <a:r>
              <a:rPr lang="es-ES" dirty="0" smtClean="0">
                <a:hlinkClick r:id="rId5"/>
              </a:rPr>
              <a:t>ec.europa.eu/eurostat/statistics-explained/pdfscache/50348.pdf</a:t>
            </a:r>
            <a:endParaRPr lang="es-ES" dirty="0" smtClean="0"/>
          </a:p>
          <a:p>
            <a:endParaRPr lang="es-ES" dirty="0"/>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2216" y="4091169"/>
            <a:ext cx="5739350" cy="2003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976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027"/>
                                        </p:tgtEl>
                                        <p:attrNameLst>
                                          <p:attrName>style.visibility</p:attrName>
                                        </p:attrNameLst>
                                      </p:cBhvr>
                                      <p:to>
                                        <p:strVal val="visible"/>
                                      </p:to>
                                    </p:set>
                                    <p:animEffect transition="in" filter="fade">
                                      <p:cBhvr>
                                        <p:cTn id="39" dur="1000"/>
                                        <p:tgtEl>
                                          <p:spTgt spid="1027"/>
                                        </p:tgtEl>
                                      </p:cBhvr>
                                    </p:animEffect>
                                    <p:anim calcmode="lin" valueType="num">
                                      <p:cBhvr>
                                        <p:cTn id="40" dur="1000" fill="hold"/>
                                        <p:tgtEl>
                                          <p:spTgt spid="1027"/>
                                        </p:tgtEl>
                                        <p:attrNameLst>
                                          <p:attrName>ppt_x</p:attrName>
                                        </p:attrNameLst>
                                      </p:cBhvr>
                                      <p:tavLst>
                                        <p:tav tm="0">
                                          <p:val>
                                            <p:strVal val="#ppt_x"/>
                                          </p:val>
                                        </p:tav>
                                        <p:tav tm="100000">
                                          <p:val>
                                            <p:strVal val="#ppt_x"/>
                                          </p:val>
                                        </p:tav>
                                      </p:tavLst>
                                    </p:anim>
                                    <p:anim calcmode="lin" valueType="num">
                                      <p:cBhvr>
                                        <p:cTn id="41"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A96BAFD-2515-436A-AEC9-1DBD20F1A0FD}"/>
              </a:ext>
            </a:extLst>
          </p:cNvPr>
          <p:cNvSpPr/>
          <p:nvPr/>
        </p:nvSpPr>
        <p:spPr>
          <a:xfrm>
            <a:off x="340745" y="854858"/>
            <a:ext cx="11442881" cy="320087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S" sz="2200" b="1" dirty="0">
                <a:solidFill>
                  <a:srgbClr val="0070C0"/>
                </a:solidFill>
              </a:rPr>
              <a:t>Investigación e Innovación Responsable (RRI</a:t>
            </a:r>
            <a:r>
              <a:rPr lang="es-ES" sz="2200" b="1" dirty="0" smtClean="0">
                <a:solidFill>
                  <a:srgbClr val="0070C0"/>
                </a:solidFill>
              </a:rPr>
              <a:t>), Comisión Europea: </a:t>
            </a:r>
          </a:p>
          <a:p>
            <a:r>
              <a:rPr lang="es-ES" b="1" dirty="0" smtClean="0"/>
              <a:t>6 </a:t>
            </a:r>
            <a:r>
              <a:rPr lang="es-ES" b="1" dirty="0"/>
              <a:t>dimensiones clave: </a:t>
            </a:r>
            <a:r>
              <a:rPr lang="es-ES" dirty="0"/>
              <a:t>gobernanza, implicación de la sociedad o cultura científica (</a:t>
            </a:r>
            <a:r>
              <a:rPr lang="es-ES" i="1" dirty="0" err="1"/>
              <a:t>public</a:t>
            </a:r>
            <a:r>
              <a:rPr lang="es-ES" i="1" dirty="0"/>
              <a:t> </a:t>
            </a:r>
            <a:r>
              <a:rPr lang="es-ES" i="1" dirty="0" err="1"/>
              <a:t>engagement</a:t>
            </a:r>
            <a:r>
              <a:rPr lang="es-ES" dirty="0"/>
              <a:t>), igualdad de género, enseñanza de la ciencia, ética, y acceso abierto</a:t>
            </a:r>
          </a:p>
          <a:p>
            <a:endParaRPr lang="es-ES" dirty="0"/>
          </a:p>
          <a:p>
            <a:r>
              <a:rPr lang="en-US" dirty="0"/>
              <a:t>With the aim of deepening the relationship between science and society and reinforcing public confidence in science, Horizon 2020 should foster the informed engagement of citizens and civil society in </a:t>
            </a:r>
            <a:r>
              <a:rPr lang="en-US" dirty="0" smtClean="0"/>
              <a:t>R&amp;I </a:t>
            </a:r>
            <a:r>
              <a:rPr lang="en-US" dirty="0"/>
              <a:t>matters by promoting science education, by making scientific knowledge more accessible, by developing Responsible Research and Innovation agendas that meet citizens’ and civil society’s concerns and expectations and by facilitating their participation in Horizon 2020 activities. The engagement of citizens and civil society should be coupled with public outreach activities to generate and sustain public support for Horizon 2020. (European Parliament and Council 2013)</a:t>
            </a:r>
            <a:endParaRPr lang="es-ES" dirty="0"/>
          </a:p>
          <a:p>
            <a:r>
              <a:rPr lang="es-ES" dirty="0" smtClean="0">
                <a:hlinkClick r:id="rId2"/>
              </a:rPr>
              <a:t>http</a:t>
            </a:r>
            <a:r>
              <a:rPr lang="es-ES" dirty="0">
                <a:hlinkClick r:id="rId2"/>
              </a:rPr>
              <a:t>://ec.europa.eu/research/swafs/pdf/pub_rri/rri_indicators_final_version.pdf</a:t>
            </a:r>
            <a:endParaRPr lang="es-ES" dirty="0"/>
          </a:p>
        </p:txBody>
      </p:sp>
      <p:sp>
        <p:nvSpPr>
          <p:cNvPr id="4" name="3 Rectángulo"/>
          <p:cNvSpPr/>
          <p:nvPr/>
        </p:nvSpPr>
        <p:spPr>
          <a:xfrm>
            <a:off x="443886" y="4811383"/>
            <a:ext cx="7138173" cy="430887"/>
          </a:xfrm>
          <a:prstGeom prst="rect">
            <a:avLst/>
          </a:prstGeom>
        </p:spPr>
        <p:txBody>
          <a:bodyPr wrap="none">
            <a:spAutoFit/>
          </a:bodyPr>
          <a:lstStyle/>
          <a:p>
            <a:pPr marL="342900" indent="-342900">
              <a:buFontTx/>
              <a:buChar char="-"/>
            </a:pPr>
            <a:r>
              <a:rPr lang="pt-BR" sz="2200" b="1" dirty="0">
                <a:solidFill>
                  <a:srgbClr val="0070C0"/>
                </a:solidFill>
              </a:rPr>
              <a:t>Agenda Digital, </a:t>
            </a:r>
            <a:r>
              <a:rPr lang="pt-BR" sz="2200" b="1" dirty="0" err="1" smtClean="0">
                <a:solidFill>
                  <a:srgbClr val="0070C0"/>
                </a:solidFill>
              </a:rPr>
              <a:t>Estrategias</a:t>
            </a:r>
            <a:r>
              <a:rPr lang="pt-BR" sz="2200" b="1" dirty="0" smtClean="0">
                <a:solidFill>
                  <a:srgbClr val="0070C0"/>
                </a:solidFill>
              </a:rPr>
              <a:t> </a:t>
            </a:r>
            <a:r>
              <a:rPr lang="pt-BR" sz="2200" b="1" dirty="0" err="1" smtClean="0">
                <a:solidFill>
                  <a:srgbClr val="0070C0"/>
                </a:solidFill>
              </a:rPr>
              <a:t>nacionales</a:t>
            </a:r>
            <a:r>
              <a:rPr lang="pt-BR" sz="2200" b="1" dirty="0" smtClean="0">
                <a:solidFill>
                  <a:srgbClr val="0070C0"/>
                </a:solidFill>
              </a:rPr>
              <a:t> y </a:t>
            </a:r>
            <a:r>
              <a:rPr lang="pt-BR" sz="2200" b="1" dirty="0" err="1" smtClean="0">
                <a:solidFill>
                  <a:srgbClr val="0070C0"/>
                </a:solidFill>
              </a:rPr>
              <a:t>reginales</a:t>
            </a:r>
            <a:r>
              <a:rPr lang="pt-BR" sz="2200" b="1" dirty="0" smtClean="0">
                <a:solidFill>
                  <a:srgbClr val="0070C0"/>
                </a:solidFill>
              </a:rPr>
              <a:t>, RIS,....</a:t>
            </a:r>
            <a:endParaRPr lang="pt-BR" sz="2200" dirty="0">
              <a:solidFill>
                <a:srgbClr val="0070C0"/>
              </a:solidFill>
            </a:endParaRPr>
          </a:p>
        </p:txBody>
      </p:sp>
    </p:spTree>
    <p:extLst>
      <p:ext uri="{BB962C8B-B14F-4D97-AF65-F5344CB8AC3E}">
        <p14:creationId xmlns:p14="http://schemas.microsoft.com/office/powerpoint/2010/main" val="1226282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2613BE58-D4E0-4936-8496-6DE54B01C223}"/>
              </a:ext>
            </a:extLst>
          </p:cNvPr>
          <p:cNvSpPr/>
          <p:nvPr/>
        </p:nvSpPr>
        <p:spPr>
          <a:xfrm>
            <a:off x="411331" y="282697"/>
            <a:ext cx="11395969" cy="1477328"/>
          </a:xfrm>
          <a:prstGeom prst="rect">
            <a:avLst/>
          </a:prstGeom>
        </p:spPr>
        <p:txBody>
          <a:bodyPr wrap="square">
            <a:spAutoFit/>
          </a:bodyPr>
          <a:lstStyle/>
          <a:p>
            <a:r>
              <a:rPr lang="en-US" b="1" dirty="0" smtClean="0">
                <a:solidFill>
                  <a:schemeClr val="accent1"/>
                </a:solidFill>
              </a:rPr>
              <a:t>Un </a:t>
            </a:r>
            <a:r>
              <a:rPr lang="en-US" b="1" dirty="0" err="1" smtClean="0">
                <a:solidFill>
                  <a:schemeClr val="accent1"/>
                </a:solidFill>
              </a:rPr>
              <a:t>ejemplo</a:t>
            </a:r>
            <a:r>
              <a:rPr lang="en-US" b="1" dirty="0" smtClean="0">
                <a:solidFill>
                  <a:schemeClr val="accent1"/>
                </a:solidFill>
              </a:rPr>
              <a:t> </a:t>
            </a:r>
            <a:r>
              <a:rPr lang="en-US" dirty="0" smtClean="0">
                <a:solidFill>
                  <a:schemeClr val="accent1"/>
                </a:solidFill>
              </a:rPr>
              <a:t>: </a:t>
            </a:r>
            <a:r>
              <a:rPr lang="en-US" b="1" dirty="0"/>
              <a:t>CE-BG-06-2019: Sustainable solutions for bio-based plastics on land and sea</a:t>
            </a:r>
          </a:p>
          <a:p>
            <a:endParaRPr lang="en-US" dirty="0" smtClean="0"/>
          </a:p>
          <a:p>
            <a:r>
              <a:rPr lang="en-US" b="1" dirty="0" smtClean="0"/>
              <a:t>Specific </a:t>
            </a:r>
            <a:r>
              <a:rPr lang="en-US" b="1" dirty="0"/>
              <a:t>Challenge: </a:t>
            </a:r>
            <a:r>
              <a:rPr lang="en-US" dirty="0"/>
              <a:t>Decoupling of plastics production from fossil feedstock is necessary. In addition to the recycled plastics waste, alternative feedstock such as biomass is part of a more resource-efficient, greenhouse gas emission (GHG) neutral solution.</a:t>
            </a:r>
            <a:endParaRPr lang="es-ES" dirty="0"/>
          </a:p>
        </p:txBody>
      </p:sp>
      <p:sp>
        <p:nvSpPr>
          <p:cNvPr id="4" name="Rectángulo 3">
            <a:extLst>
              <a:ext uri="{FF2B5EF4-FFF2-40B4-BE49-F238E27FC236}">
                <a16:creationId xmlns:a16="http://schemas.microsoft.com/office/drawing/2014/main" xmlns="" id="{AD5A4A05-4314-4264-A7C3-48D28A4BB935}"/>
              </a:ext>
            </a:extLst>
          </p:cNvPr>
          <p:cNvSpPr/>
          <p:nvPr/>
        </p:nvSpPr>
        <p:spPr>
          <a:xfrm>
            <a:off x="411331" y="1882521"/>
            <a:ext cx="11484747" cy="4524315"/>
          </a:xfrm>
          <a:prstGeom prst="rect">
            <a:avLst/>
          </a:prstGeom>
        </p:spPr>
        <p:txBody>
          <a:bodyPr wrap="square">
            <a:spAutoFit/>
          </a:bodyPr>
          <a:lstStyle/>
          <a:p>
            <a:r>
              <a:rPr lang="en-US" b="1" dirty="0">
                <a:solidFill>
                  <a:srgbClr val="000000"/>
                </a:solidFill>
              </a:rPr>
              <a:t>Expected Impact: </a:t>
            </a:r>
            <a:endParaRPr lang="en-US" b="1" dirty="0" smtClean="0">
              <a:solidFill>
                <a:srgbClr val="000000"/>
              </a:solidFill>
            </a:endParaRPr>
          </a:p>
          <a:p>
            <a:r>
              <a:rPr lang="en-US" dirty="0" smtClean="0">
                <a:solidFill>
                  <a:srgbClr val="000000"/>
                </a:solidFill>
              </a:rPr>
              <a:t>Contributing </a:t>
            </a:r>
            <a:r>
              <a:rPr lang="en-US" dirty="0">
                <a:solidFill>
                  <a:srgbClr val="000000"/>
                </a:solidFill>
              </a:rPr>
              <a:t>to the implementation of the EU Bioeconomy Strategy, the EU Plastic Strategy, the EU Circular Economy action plan, the EU Marine Strategy Framework Directive, the EU Maritime Spatial Planning Directive, the Energy Union's vision for a low carbon, energy-efficient economy, the EU Blue Growth Strategy and the UN SDGs, activities shall: </a:t>
            </a:r>
          </a:p>
          <a:p>
            <a:r>
              <a:rPr lang="es-ES" dirty="0" smtClean="0">
                <a:solidFill>
                  <a:srgbClr val="000000"/>
                </a:solidFill>
              </a:rPr>
              <a:t>- </a:t>
            </a:r>
            <a:r>
              <a:rPr lang="en-US" dirty="0" smtClean="0">
                <a:solidFill>
                  <a:srgbClr val="000000"/>
                </a:solidFill>
              </a:rPr>
              <a:t>Deliver </a:t>
            </a:r>
            <a:r>
              <a:rPr lang="en-US" dirty="0">
                <a:solidFill>
                  <a:srgbClr val="000000"/>
                </a:solidFill>
              </a:rPr>
              <a:t>solutions with work starting at technology readiness level (TRL) 5 and achieving TRL 6 or higher, where technological innovation is involved. </a:t>
            </a:r>
          </a:p>
          <a:p>
            <a:r>
              <a:rPr lang="en-US" dirty="0" smtClean="0">
                <a:solidFill>
                  <a:srgbClr val="000000"/>
                </a:solidFill>
              </a:rPr>
              <a:t>- Deliver </a:t>
            </a:r>
            <a:r>
              <a:rPr lang="en-US" dirty="0">
                <a:solidFill>
                  <a:srgbClr val="000000"/>
                </a:solidFill>
              </a:rPr>
              <a:t>results in a form that allows for </a:t>
            </a:r>
            <a:r>
              <a:rPr lang="en-US" b="1" dirty="0">
                <a:solidFill>
                  <a:srgbClr val="000000"/>
                </a:solidFill>
              </a:rPr>
              <a:t>efficient feedback into policymaking in research</a:t>
            </a:r>
            <a:r>
              <a:rPr lang="en-US" dirty="0">
                <a:solidFill>
                  <a:srgbClr val="000000"/>
                </a:solidFill>
              </a:rPr>
              <a:t>, </a:t>
            </a:r>
            <a:r>
              <a:rPr lang="en-US" b="1" dirty="0">
                <a:solidFill>
                  <a:srgbClr val="000000"/>
                </a:solidFill>
              </a:rPr>
              <a:t>innovation and technology</a:t>
            </a:r>
            <a:r>
              <a:rPr lang="en-US" dirty="0">
                <a:solidFill>
                  <a:srgbClr val="000000"/>
                </a:solidFill>
              </a:rPr>
              <a:t>, in particular in the EU Plastic Strategy. </a:t>
            </a:r>
          </a:p>
          <a:p>
            <a:r>
              <a:rPr lang="en-US" dirty="0" smtClean="0">
                <a:solidFill>
                  <a:srgbClr val="000000"/>
                </a:solidFill>
              </a:rPr>
              <a:t>- Prevent </a:t>
            </a:r>
            <a:r>
              <a:rPr lang="en-US" dirty="0">
                <a:solidFill>
                  <a:srgbClr val="000000"/>
                </a:solidFill>
              </a:rPr>
              <a:t>and significantly reduce marine pollution of all kinds, in particular from land-based activities, including marine debris and nutrient pollution by 2025 (UN SDG 14). </a:t>
            </a:r>
          </a:p>
          <a:p>
            <a:r>
              <a:rPr lang="en-US" dirty="0" smtClean="0">
                <a:solidFill>
                  <a:srgbClr val="000000"/>
                </a:solidFill>
              </a:rPr>
              <a:t>- </a:t>
            </a:r>
            <a:r>
              <a:rPr lang="en-US" b="1" dirty="0" smtClean="0">
                <a:solidFill>
                  <a:srgbClr val="000000"/>
                </a:solidFill>
              </a:rPr>
              <a:t>Raise </a:t>
            </a:r>
            <a:r>
              <a:rPr lang="en-US" b="1" dirty="0">
                <a:solidFill>
                  <a:srgbClr val="000000"/>
                </a:solidFill>
              </a:rPr>
              <a:t>awareness and create a better framework </a:t>
            </a:r>
            <a:r>
              <a:rPr lang="en-US" dirty="0">
                <a:solidFill>
                  <a:srgbClr val="000000"/>
                </a:solidFill>
              </a:rPr>
              <a:t>for systemic innovation and uptake of results through </a:t>
            </a:r>
            <a:r>
              <a:rPr lang="en-US" b="1" dirty="0">
                <a:solidFill>
                  <a:srgbClr val="000000"/>
                </a:solidFill>
              </a:rPr>
              <a:t>broad stakeholder </a:t>
            </a:r>
            <a:r>
              <a:rPr lang="en-US" b="1" dirty="0" smtClean="0">
                <a:solidFill>
                  <a:srgbClr val="000000"/>
                </a:solidFill>
              </a:rPr>
              <a:t>engagement</a:t>
            </a:r>
          </a:p>
          <a:p>
            <a:r>
              <a:rPr lang="en-US" dirty="0" smtClean="0"/>
              <a:t>……</a:t>
            </a:r>
          </a:p>
          <a:p>
            <a:r>
              <a:rPr lang="en-US" dirty="0" smtClean="0">
                <a:solidFill>
                  <a:srgbClr val="000000"/>
                </a:solidFill>
              </a:rPr>
              <a:t>- </a:t>
            </a:r>
            <a:r>
              <a:rPr lang="en-US" b="1" dirty="0" smtClean="0"/>
              <a:t>Improve </a:t>
            </a:r>
            <a:r>
              <a:rPr lang="en-US" b="1" dirty="0"/>
              <a:t>the professional skills and competences of those working and being trained to work within the blue economy and the </a:t>
            </a:r>
            <a:r>
              <a:rPr lang="en-US" b="1" dirty="0" err="1"/>
              <a:t>bioeconomy</a:t>
            </a:r>
            <a:r>
              <a:rPr lang="en-US" b="1" dirty="0"/>
              <a:t>. </a:t>
            </a:r>
          </a:p>
          <a:p>
            <a:endParaRPr 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164988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641</TotalTime>
  <Words>2104</Words>
  <Application>Microsoft Office PowerPoint</Application>
  <PresentationFormat>Personalizado</PresentationFormat>
  <Paragraphs>176</Paragraphs>
  <Slides>24</Slides>
  <Notes>0</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Office Theme</vt:lpstr>
      <vt:lpstr>Impacto económico, social y ambiental en los proyectos de I+D+i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Impacto económico, social y ambiental en los proyectos de I+D+i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Impacto económico y social en los proyectos de i+d+I</dc:title>
  <dc:creator>Rosa Duarte</dc:creator>
  <cp:lastModifiedBy>usuario</cp:lastModifiedBy>
  <cp:revision>87</cp:revision>
  <dcterms:created xsi:type="dcterms:W3CDTF">2020-01-26T16:08:19Z</dcterms:created>
  <dcterms:modified xsi:type="dcterms:W3CDTF">2020-02-03T12:43:55Z</dcterms:modified>
</cp:coreProperties>
</file>